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wmf" ContentType="image/x-wmf"/>
  <Default Extension="jpeg" ContentType="image/jpeg"/>
  <Default Extension="rels" ContentType="application/vnd.openxmlformats-package.relationships+xml"/>
  <Default Extension="xml" ContentType="application/xml"/>
  <Default Extension="pptx" ContentType="application/vnd.openxmlformats-officedocument.presentationml.presentation"/>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5.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6.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7.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8.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9.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10.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1"/>
    <p:sldMasterId id="2147483689" r:id="rId2"/>
    <p:sldMasterId id="2147483694" r:id="rId3"/>
    <p:sldMasterId id="2147483699" r:id="rId4"/>
    <p:sldMasterId id="2147483704" r:id="rId5"/>
    <p:sldMasterId id="2147483709" r:id="rId6"/>
    <p:sldMasterId id="2147483714" r:id="rId7"/>
    <p:sldMasterId id="2147483719" r:id="rId8"/>
    <p:sldMasterId id="2147483724" r:id="rId9"/>
    <p:sldMasterId id="2147483729" r:id="rId10"/>
    <p:sldMasterId id="2147483734" r:id="rId11"/>
  </p:sldMasterIdLst>
  <p:sldIdLst>
    <p:sldId id="256" r:id="rId12"/>
    <p:sldId id="257" r:id="rId13"/>
    <p:sldId id="258" r:id="rId14"/>
    <p:sldId id="262" r:id="rId15"/>
    <p:sldId id="275" r:id="rId16"/>
    <p:sldId id="279" r:id="rId17"/>
    <p:sldId id="282" r:id="rId18"/>
    <p:sldId id="280" r:id="rId19"/>
    <p:sldId id="281" r:id="rId20"/>
    <p:sldId id="274" r:id="rId21"/>
    <p:sldId id="278" r:id="rId22"/>
    <p:sldId id="283" r:id="rId23"/>
    <p:sldId id="259" r:id="rId24"/>
    <p:sldId id="266" r:id="rId25"/>
    <p:sldId id="284" r:id="rId26"/>
    <p:sldId id="265" r:id="rId27"/>
    <p:sldId id="272" r:id="rId28"/>
    <p:sldId id="263" r:id="rId29"/>
    <p:sldId id="285" r:id="rId30"/>
    <p:sldId id="286" r:id="rId31"/>
    <p:sldId id="260" r:id="rId32"/>
    <p:sldId id="269" r:id="rId33"/>
    <p:sldId id="276" r:id="rId34"/>
    <p:sldId id="277"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0066FF"/>
    <a:srgbClr val="3366FF"/>
    <a:srgbClr val="3333FF"/>
    <a:srgbClr val="0000FF"/>
    <a:srgbClr val="0000CC"/>
    <a:srgbClr val="3FA228"/>
    <a:srgbClr val="FF3399"/>
    <a:srgbClr val="00B050"/>
    <a:srgbClr val="4310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62" autoAdjust="0"/>
    <p:restoredTop sz="94660"/>
  </p:normalViewPr>
  <p:slideViewPr>
    <p:cSldViewPr snapToGrid="0">
      <p:cViewPr varScale="1">
        <p:scale>
          <a:sx n="74" d="100"/>
          <a:sy n="74" d="100"/>
        </p:scale>
        <p:origin x="45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0.xml"/><Relationship Id="rId34" Type="http://schemas.openxmlformats.org/officeDocument/2006/relationships/slide" Target="slides/slide23.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media/image1.png>
</file>

<file path=ppt/media/image2.png>
</file>

<file path=ppt/media/image3.png>
</file>

<file path=ppt/media/image4.png>
</file>

<file path=ppt/media/image6.wmf>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5" name="Picture 4" descr="SearsHoldingsCover11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6491" y="-1549400"/>
            <a:ext cx="16402757" cy="9398000"/>
          </a:xfrm>
          <a:prstGeom prst="rect">
            <a:avLst/>
          </a:prstGeom>
        </p:spPr>
      </p:pic>
      <p:sp>
        <p:nvSpPr>
          <p:cNvPr id="16" name="Title 5"/>
          <p:cNvSpPr>
            <a:spLocks noGrp="1"/>
          </p:cNvSpPr>
          <p:nvPr>
            <p:ph type="title" hasCustomPrompt="1"/>
          </p:nvPr>
        </p:nvSpPr>
        <p:spPr>
          <a:xfrm>
            <a:off x="462842" y="4598774"/>
            <a:ext cx="6141156" cy="455827"/>
          </a:xfrm>
          <a:prstGeom prst="rect">
            <a:avLst/>
          </a:prstGeom>
        </p:spPr>
        <p:txBody>
          <a:bodyPr vert="horz"/>
          <a:lstStyle>
            <a:lvl1pPr algn="l">
              <a:defRPr sz="2400" b="0" i="0">
                <a:solidFill>
                  <a:schemeClr val="bg1"/>
                </a:solidFill>
                <a:latin typeface="Helvetica Neue"/>
                <a:cs typeface="Helvetica Neue"/>
              </a:defRPr>
            </a:lvl1pPr>
          </a:lstStyle>
          <a:p>
            <a:r>
              <a:rPr lang="en-US" dirty="0" smtClean="0"/>
              <a:t>PRESENTATION TITLE</a:t>
            </a:r>
            <a:endParaRPr lang="en-US" dirty="0"/>
          </a:p>
        </p:txBody>
      </p:sp>
      <p:sp>
        <p:nvSpPr>
          <p:cNvPr id="17" name="Text Placeholder 7"/>
          <p:cNvSpPr>
            <a:spLocks noGrp="1"/>
          </p:cNvSpPr>
          <p:nvPr>
            <p:ph type="body" sz="quarter" idx="10" hasCustomPrompt="1"/>
          </p:nvPr>
        </p:nvSpPr>
        <p:spPr>
          <a:xfrm>
            <a:off x="476955" y="5041157"/>
            <a:ext cx="5367867" cy="1303867"/>
          </a:xfrm>
          <a:prstGeom prst="rect">
            <a:avLst/>
          </a:prstGeom>
        </p:spPr>
        <p:txBody>
          <a:bodyPr vert="horz"/>
          <a:lstStyle>
            <a:lvl1pPr marL="0" indent="0" algn="l">
              <a:buNone/>
              <a:defRPr sz="1400" b="0" i="0" baseline="0">
                <a:solidFill>
                  <a:schemeClr val="bg1"/>
                </a:solidFill>
                <a:latin typeface="Helvetica Neue"/>
                <a:cs typeface="Helvetica Neue"/>
              </a:defRPr>
            </a:lvl1pPr>
          </a:lstStyle>
          <a:p>
            <a:pPr lvl="0"/>
            <a:r>
              <a:rPr lang="en-US" dirty="0" smtClean="0"/>
              <a:t>Name</a:t>
            </a:r>
          </a:p>
          <a:p>
            <a:pPr lvl="0"/>
            <a:r>
              <a:rPr lang="en-US" dirty="0" smtClean="0"/>
              <a:t>Date</a:t>
            </a:r>
            <a:endParaRPr lang="en-US" dirty="0"/>
          </a:p>
        </p:txBody>
      </p:sp>
    </p:spTree>
    <p:extLst>
      <p:ext uri="{BB962C8B-B14F-4D97-AF65-F5344CB8AC3E}">
        <p14:creationId xmlns:p14="http://schemas.microsoft.com/office/powerpoint/2010/main" val="2120872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Default Content">
    <p:bg>
      <p:bgPr>
        <a:solidFill>
          <a:srgbClr val="1351AD"/>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3029879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2_Default Content">
    <p:bg>
      <p:bgPr>
        <a:solidFill>
          <a:srgbClr val="9D9D9D"/>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13983222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3_Default Content">
    <p:bg>
      <p:bgPr>
        <a:solidFill>
          <a:srgbClr val="F5750B"/>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23748277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5" name="Picture 4" descr="SearsHoldingsCover11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6491" y="-1549400"/>
            <a:ext cx="16402757" cy="9398000"/>
          </a:xfrm>
          <a:prstGeom prst="rect">
            <a:avLst/>
          </a:prstGeom>
        </p:spPr>
      </p:pic>
      <p:sp>
        <p:nvSpPr>
          <p:cNvPr id="16" name="Title 5"/>
          <p:cNvSpPr>
            <a:spLocks noGrp="1"/>
          </p:cNvSpPr>
          <p:nvPr>
            <p:ph type="title" hasCustomPrompt="1"/>
          </p:nvPr>
        </p:nvSpPr>
        <p:spPr>
          <a:xfrm>
            <a:off x="462842" y="4598774"/>
            <a:ext cx="6141156" cy="455827"/>
          </a:xfrm>
          <a:prstGeom prst="rect">
            <a:avLst/>
          </a:prstGeom>
        </p:spPr>
        <p:txBody>
          <a:bodyPr vert="horz"/>
          <a:lstStyle>
            <a:lvl1pPr algn="l">
              <a:defRPr sz="2400" b="0" i="0">
                <a:solidFill>
                  <a:schemeClr val="bg1"/>
                </a:solidFill>
                <a:latin typeface="Helvetica Neue"/>
                <a:cs typeface="Helvetica Neue"/>
              </a:defRPr>
            </a:lvl1pPr>
          </a:lstStyle>
          <a:p>
            <a:r>
              <a:rPr lang="en-US" dirty="0" smtClean="0"/>
              <a:t>PRESENTATION TITLE</a:t>
            </a:r>
            <a:endParaRPr lang="en-US" dirty="0"/>
          </a:p>
        </p:txBody>
      </p:sp>
      <p:sp>
        <p:nvSpPr>
          <p:cNvPr id="17" name="Text Placeholder 7"/>
          <p:cNvSpPr>
            <a:spLocks noGrp="1"/>
          </p:cNvSpPr>
          <p:nvPr>
            <p:ph type="body" sz="quarter" idx="10" hasCustomPrompt="1"/>
          </p:nvPr>
        </p:nvSpPr>
        <p:spPr>
          <a:xfrm>
            <a:off x="476955" y="5041157"/>
            <a:ext cx="5367867" cy="1303867"/>
          </a:xfrm>
          <a:prstGeom prst="rect">
            <a:avLst/>
          </a:prstGeom>
        </p:spPr>
        <p:txBody>
          <a:bodyPr vert="horz"/>
          <a:lstStyle>
            <a:lvl1pPr marL="0" indent="0" algn="l">
              <a:buNone/>
              <a:defRPr sz="1400" b="0" i="0" baseline="0">
                <a:solidFill>
                  <a:schemeClr val="bg1"/>
                </a:solidFill>
                <a:latin typeface="Helvetica Neue"/>
                <a:cs typeface="Helvetica Neue"/>
              </a:defRPr>
            </a:lvl1pPr>
          </a:lstStyle>
          <a:p>
            <a:pPr lvl="0"/>
            <a:r>
              <a:rPr lang="en-US" dirty="0" smtClean="0"/>
              <a:t>Name</a:t>
            </a:r>
          </a:p>
          <a:p>
            <a:pPr lvl="0"/>
            <a:r>
              <a:rPr lang="en-US" dirty="0" smtClean="0"/>
              <a:t>Date</a:t>
            </a:r>
            <a:endParaRPr lang="en-US" dirty="0"/>
          </a:p>
        </p:txBody>
      </p:sp>
    </p:spTree>
    <p:extLst>
      <p:ext uri="{BB962C8B-B14F-4D97-AF65-F5344CB8AC3E}">
        <p14:creationId xmlns:p14="http://schemas.microsoft.com/office/powerpoint/2010/main" val="332662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Header">
    <p:bg>
      <p:bgPr>
        <a:solidFill>
          <a:srgbClr val="C10216">
            <a:alpha val="0"/>
          </a:srgbClr>
        </a:solidFill>
        <a:effectLst/>
      </p:bgPr>
    </p:bg>
    <p:spTree>
      <p:nvGrpSpPr>
        <p:cNvPr id="1" name=""/>
        <p:cNvGrpSpPr/>
        <p:nvPr/>
      </p:nvGrpSpPr>
      <p:grpSpPr>
        <a:xfrm>
          <a:off x="0" y="0"/>
          <a:ext cx="0" cy="0"/>
          <a:chOff x="0" y="0"/>
          <a:chExt cx="0" cy="0"/>
        </a:xfrm>
      </p:grpSpPr>
      <p:sp>
        <p:nvSpPr>
          <p:cNvPr id="12" name="Slide Number Placeholder 7"/>
          <p:cNvSpPr>
            <a:spLocks noGrp="1"/>
          </p:cNvSpPr>
          <p:nvPr>
            <p:ph type="sldNum" sz="quarter" idx="10"/>
          </p:nvPr>
        </p:nvSpPr>
        <p:spPr>
          <a:xfrm>
            <a:off x="8957733" y="6215247"/>
            <a:ext cx="2844800" cy="365125"/>
          </a:xfrm>
          <a:prstGeom prst="rect">
            <a:avLst/>
          </a:prstGeom>
        </p:spPr>
        <p:txBody>
          <a:bodyPr/>
          <a:lstStyle>
            <a:lvl1pPr>
              <a:defRPr sz="1500">
                <a:solidFill>
                  <a:schemeClr val="tx1">
                    <a:lumMod val="50000"/>
                    <a:lumOff val="50000"/>
                  </a:schemeClr>
                </a:solidFill>
              </a:defRPr>
            </a:lvl1pPr>
          </a:lstStyle>
          <a:p>
            <a:fld id="{71766878-3199-4EAB-94E7-2D6D11070E14}" type="slidenum">
              <a:rPr lang="en-US" smtClean="0"/>
              <a:pPr/>
              <a:t>‹#›</a:t>
            </a:fld>
            <a:endParaRPr lang="en-US" dirty="0"/>
          </a:p>
        </p:txBody>
      </p:sp>
      <p:pic>
        <p:nvPicPr>
          <p:cNvPr id="3" name="Picture 2" descr="SearsHoldingsDivid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2266" y="-4199470"/>
            <a:ext cx="16199555" cy="11108269"/>
          </a:xfrm>
          <a:prstGeom prst="rect">
            <a:avLst/>
          </a:prstGeom>
        </p:spPr>
      </p:pic>
      <p:sp>
        <p:nvSpPr>
          <p:cNvPr id="9" name="Text Placeholder 8"/>
          <p:cNvSpPr>
            <a:spLocks noGrp="1"/>
          </p:cNvSpPr>
          <p:nvPr>
            <p:ph type="body" sz="quarter" idx="11" hasCustomPrompt="1"/>
          </p:nvPr>
        </p:nvSpPr>
        <p:spPr>
          <a:xfrm>
            <a:off x="610307" y="4377279"/>
            <a:ext cx="5801783" cy="380989"/>
          </a:xfrm>
          <a:prstGeom prst="rect">
            <a:avLst/>
          </a:prstGeom>
        </p:spPr>
        <p:txBody>
          <a:bodyPr vert="horz"/>
          <a:lstStyle>
            <a:lvl1pPr marL="0" indent="0">
              <a:buNone/>
              <a:defRPr sz="1800" b="0" i="0">
                <a:latin typeface="Helvetica Neue"/>
                <a:cs typeface="Helvetica Neue"/>
              </a:defRPr>
            </a:lvl1pPr>
          </a:lstStyle>
          <a:p>
            <a:pPr lvl="0"/>
            <a:r>
              <a:rPr lang="en-US" dirty="0" smtClean="0"/>
              <a:t>PRESENTER’S NAME</a:t>
            </a:r>
            <a:endParaRPr lang="en-US" dirty="0"/>
          </a:p>
        </p:txBody>
      </p:sp>
      <p:sp>
        <p:nvSpPr>
          <p:cNvPr id="11" name="Text Placeholder 10"/>
          <p:cNvSpPr>
            <a:spLocks noGrp="1"/>
          </p:cNvSpPr>
          <p:nvPr>
            <p:ph type="body" sz="quarter" idx="12" hasCustomPrompt="1"/>
          </p:nvPr>
        </p:nvSpPr>
        <p:spPr>
          <a:xfrm>
            <a:off x="643462" y="4783664"/>
            <a:ext cx="2698751" cy="46513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Tx/>
              <a:buNone/>
              <a:tabLst/>
              <a:defRPr sz="1400" b="0" i="0">
                <a:latin typeface="Helvetica Neue"/>
                <a:cs typeface="Helvetica Neue"/>
              </a:defRPr>
            </a:lvl1pPr>
          </a:lstStyle>
          <a:p>
            <a:pPr lvl="0"/>
            <a:r>
              <a:rPr lang="en-US" dirty="0" smtClean="0"/>
              <a:t>Title</a:t>
            </a:r>
            <a:endParaRPr lang="en-US" dirty="0"/>
          </a:p>
        </p:txBody>
      </p:sp>
    </p:spTree>
    <p:extLst>
      <p:ext uri="{BB962C8B-B14F-4D97-AF65-F5344CB8AC3E}">
        <p14:creationId xmlns:p14="http://schemas.microsoft.com/office/powerpoint/2010/main" val="2521108122"/>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492132"/>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a:xfrm>
            <a:off x="1251678" y="2286001"/>
            <a:ext cx="10178322" cy="3593591"/>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251678" y="6375679"/>
            <a:ext cx="2329722" cy="348462"/>
          </a:xfrm>
          <a:prstGeom prst="rect">
            <a:avLst/>
          </a:prstGeom>
        </p:spPr>
        <p:txBody>
          <a:bodyPr/>
          <a:lstStyle/>
          <a:p>
            <a:fld id="{9334D819-9F07-4261-B09B-9E467E5D9002}" type="datetimeFigureOut">
              <a:rPr lang="en-US" smtClean="0"/>
              <a:t>3/13/2019</a:t>
            </a:fld>
            <a:endParaRPr lang="en-US" dirty="0"/>
          </a:p>
        </p:txBody>
      </p:sp>
      <p:sp>
        <p:nvSpPr>
          <p:cNvPr id="5" name="Footer Placeholder 4"/>
          <p:cNvSpPr>
            <a:spLocks noGrp="1"/>
          </p:cNvSpPr>
          <p:nvPr>
            <p:ph type="ftr" sz="quarter" idx="11"/>
          </p:nvPr>
        </p:nvSpPr>
        <p:spPr>
          <a:xfrm>
            <a:off x="4038600" y="6375679"/>
            <a:ext cx="4114800" cy="345796"/>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1" y="6375679"/>
            <a:ext cx="2819399" cy="345796"/>
          </a:xfrm>
          <a:prstGeom prst="rect">
            <a:avLst/>
          </a:prstGeom>
        </p:spPr>
        <p:txBody>
          <a:bodyPr/>
          <a:lstStyle/>
          <a:p>
            <a:fld id="{71766878-3199-4EAB-94E7-2D6D11070E14}" type="slidenum">
              <a:rPr lang="en-US" smtClean="0"/>
              <a:t>‹#›</a:t>
            </a:fld>
            <a:endParaRPr lang="en-US" dirty="0"/>
          </a:p>
        </p:txBody>
      </p:sp>
    </p:spTree>
    <p:extLst>
      <p:ext uri="{BB962C8B-B14F-4D97-AF65-F5344CB8AC3E}">
        <p14:creationId xmlns:p14="http://schemas.microsoft.com/office/powerpoint/2010/main" val="1131142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492132"/>
          </a:xfrm>
          <a:prstGeom prst="rect">
            <a:avLst/>
          </a:prstGeom>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1251678" y="6375679"/>
            <a:ext cx="2329722" cy="348462"/>
          </a:xfrm>
          <a:prstGeom prst="rect">
            <a:avLst/>
          </a:prstGeom>
        </p:spPr>
        <p:txBody>
          <a:bodyPr/>
          <a:lstStyle/>
          <a:p>
            <a:fld id="{9334D819-9F07-4261-B09B-9E467E5D9002}" type="datetimeFigureOut">
              <a:rPr lang="en-US" smtClean="0"/>
              <a:t>3/13/2019</a:t>
            </a:fld>
            <a:endParaRPr lang="en-US" dirty="0"/>
          </a:p>
        </p:txBody>
      </p:sp>
      <p:sp>
        <p:nvSpPr>
          <p:cNvPr id="4" name="Footer Placeholder 3"/>
          <p:cNvSpPr>
            <a:spLocks noGrp="1"/>
          </p:cNvSpPr>
          <p:nvPr>
            <p:ph type="ftr" sz="quarter" idx="11"/>
          </p:nvPr>
        </p:nvSpPr>
        <p:spPr>
          <a:xfrm>
            <a:off x="4038600" y="6375679"/>
            <a:ext cx="4114800" cy="345796"/>
          </a:xfrm>
          <a:prstGeom prst="rect">
            <a:avLst/>
          </a:prstGeom>
        </p:spPr>
        <p:txBody>
          <a:bodyPr/>
          <a:lstStyle/>
          <a:p>
            <a:endParaRPr lang="en-US" dirty="0"/>
          </a:p>
        </p:txBody>
      </p:sp>
      <p:sp>
        <p:nvSpPr>
          <p:cNvPr id="5" name="Slide Number Placeholder 4"/>
          <p:cNvSpPr>
            <a:spLocks noGrp="1"/>
          </p:cNvSpPr>
          <p:nvPr>
            <p:ph type="sldNum" sz="quarter" idx="12"/>
          </p:nvPr>
        </p:nvSpPr>
        <p:spPr>
          <a:xfrm>
            <a:off x="8610601" y="6375679"/>
            <a:ext cx="2819399" cy="345796"/>
          </a:xfrm>
          <a:prstGeom prst="rect">
            <a:avLst/>
          </a:prstGeom>
        </p:spPr>
        <p:txBody>
          <a:bodyPr/>
          <a:lstStyle/>
          <a:p>
            <a:fld id="{71766878-3199-4EAB-94E7-2D6D11070E14}" type="slidenum">
              <a:rPr lang="en-US" smtClean="0"/>
              <a:t>‹#›</a:t>
            </a:fld>
            <a:endParaRPr lang="en-US" dirty="0"/>
          </a:p>
        </p:txBody>
      </p:sp>
    </p:spTree>
    <p:extLst>
      <p:ext uri="{BB962C8B-B14F-4D97-AF65-F5344CB8AC3E}">
        <p14:creationId xmlns:p14="http://schemas.microsoft.com/office/powerpoint/2010/main" val="281223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Default Content">
    <p:spTree>
      <p:nvGrpSpPr>
        <p:cNvPr id="1" name=""/>
        <p:cNvGrpSpPr/>
        <p:nvPr/>
      </p:nvGrpSpPr>
      <p:grpSpPr>
        <a:xfrm>
          <a:off x="0" y="0"/>
          <a:ext cx="0" cy="0"/>
          <a:chOff x="0" y="0"/>
          <a:chExt cx="0" cy="0"/>
        </a:xfrm>
      </p:grpSpPr>
      <p:sp>
        <p:nvSpPr>
          <p:cNvPr id="6" name="Title 1"/>
          <p:cNvSpPr>
            <a:spLocks noGrp="1"/>
          </p:cNvSpPr>
          <p:nvPr>
            <p:ph type="title"/>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1231902" y="1343031"/>
            <a:ext cx="10744201" cy="4391025"/>
          </a:xfrm>
          <a:prstGeom prst="rect">
            <a:avLst/>
          </a:prstGeom>
        </p:spPr>
        <p:txBody>
          <a:bodyPr numCol="1" spcCol="0" anchor="t">
            <a:normAutofit/>
          </a:bodyPr>
          <a:lstStyle>
            <a:lvl1pPr marL="457200" indent="-457200">
              <a:lnSpc>
                <a:spcPct val="100000"/>
              </a:lnSpc>
              <a:spcBef>
                <a:spcPts val="824"/>
              </a:spcBef>
              <a:buClr>
                <a:srgbClr val="135FA5"/>
              </a:buClr>
              <a:buSzPct val="100000"/>
              <a:buFont typeface="Arial" panose="020B0604020202020204" pitchFamily="34" charset="0"/>
              <a:buChar char="•"/>
              <a:tabLst/>
              <a:defRPr sz="2800">
                <a:solidFill>
                  <a:schemeClr val="tx1">
                    <a:lumMod val="50000"/>
                    <a:lumOff val="50000"/>
                  </a:schemeClr>
                </a:solidFill>
                <a:latin typeface="Helvetica Neue"/>
              </a:defRPr>
            </a:lvl1pPr>
            <a:lvl2pPr marL="801688" indent="-342900">
              <a:lnSpc>
                <a:spcPct val="100000"/>
              </a:lnSpc>
              <a:spcBef>
                <a:spcPts val="824"/>
              </a:spcBef>
              <a:buClr>
                <a:srgbClr val="135FA5"/>
              </a:buClr>
              <a:buFontTx/>
              <a:buChar char="-"/>
              <a:tabLst/>
              <a:defRPr sz="2400" b="0" baseline="0">
                <a:solidFill>
                  <a:schemeClr val="tx1">
                    <a:lumMod val="50000"/>
                    <a:lumOff val="50000"/>
                  </a:schemeClr>
                </a:solidFill>
                <a:latin typeface="Helvetica Neue"/>
              </a:defRPr>
            </a:lvl2pPr>
            <a:lvl3pPr marL="1257300" indent="-342900">
              <a:lnSpc>
                <a:spcPct val="100000"/>
              </a:lnSpc>
              <a:spcBef>
                <a:spcPts val="824"/>
              </a:spcBef>
              <a:buClr>
                <a:srgbClr val="135FA5"/>
              </a:buClr>
              <a:buFont typeface="Arial" panose="020B0604020202020204" pitchFamily="34" charset="0"/>
              <a:buChar char="•"/>
              <a:defRPr sz="2000">
                <a:solidFill>
                  <a:schemeClr val="tx1">
                    <a:lumMod val="50000"/>
                    <a:lumOff val="50000"/>
                  </a:schemeClr>
                </a:solidFill>
              </a:defRPr>
            </a:lvl3pPr>
            <a:lvl4pPr>
              <a:lnSpc>
                <a:spcPct val="100000"/>
              </a:lnSpc>
              <a:spcBef>
                <a:spcPts val="824"/>
              </a:spcBef>
              <a:buClr>
                <a:srgbClr val="135FA5"/>
              </a:buClr>
              <a:defRPr sz="1600">
                <a:solidFill>
                  <a:schemeClr val="tx1">
                    <a:lumMod val="50000"/>
                    <a:lumOff val="50000"/>
                  </a:schemeClr>
                </a:solidFill>
              </a:defRPr>
            </a:lvl4pPr>
            <a:lvl5pPr>
              <a:lnSpc>
                <a:spcPct val="100000"/>
              </a:lnSpc>
              <a:spcBef>
                <a:spcPts val="824"/>
              </a:spcBef>
              <a:buClr>
                <a:srgbClr val="135FA5"/>
              </a:buClr>
              <a:defRPr sz="1600">
                <a:solidFill>
                  <a:schemeClr val="tx1">
                    <a:lumMod val="50000"/>
                    <a:lumOff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234581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663064552"/>
              </p:ext>
            </p:extLst>
          </p:nvPr>
        </p:nvGraphicFramePr>
        <p:xfrm>
          <a:off x="1016001" y="1206507"/>
          <a:ext cx="10972800" cy="4651420"/>
        </p:xfrm>
        <a:graphic>
          <a:graphicData uri="http://schemas.openxmlformats.org/drawingml/2006/table">
            <a:tbl>
              <a:tblPr>
                <a:tableStyleId>{5C22544A-7EE6-4342-B048-85BDC9FD1C3A}</a:tableStyleId>
              </a:tblPr>
              <a:tblGrid>
                <a:gridCol w="5691287"/>
                <a:gridCol w="5281513"/>
              </a:tblGrid>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38100" cap="flat" cmpd="sng" algn="ctr">
                      <a:solidFill>
                        <a:schemeClr val="accent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62616">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7983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bl>
          </a:graphicData>
        </a:graphic>
      </p:graphicFrame>
      <p:sp>
        <p:nvSpPr>
          <p:cNvPr id="4" name="Title 1"/>
          <p:cNvSpPr>
            <a:spLocks noGrp="1"/>
          </p:cNvSpPr>
          <p:nvPr>
            <p:ph type="title" hasCustomPrompt="1"/>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Agenda</a:t>
            </a:r>
            <a:endParaRPr lang="en-US" dirty="0"/>
          </a:p>
        </p:txBody>
      </p:sp>
    </p:spTree>
    <p:extLst>
      <p:ext uri="{BB962C8B-B14F-4D97-AF65-F5344CB8AC3E}">
        <p14:creationId xmlns:p14="http://schemas.microsoft.com/office/powerpoint/2010/main" val="8562692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gal Disclaimer">
    <p:spTree>
      <p:nvGrpSpPr>
        <p:cNvPr id="1" name=""/>
        <p:cNvGrpSpPr/>
        <p:nvPr/>
      </p:nvGrpSpPr>
      <p:grpSpPr>
        <a:xfrm>
          <a:off x="0" y="0"/>
          <a:ext cx="0" cy="0"/>
          <a:chOff x="0" y="0"/>
          <a:chExt cx="0" cy="0"/>
        </a:xfrm>
      </p:grpSpPr>
      <p:sp>
        <p:nvSpPr>
          <p:cNvPr id="3" name="Text Placeholder 4"/>
          <p:cNvSpPr>
            <a:spLocks noGrp="1"/>
          </p:cNvSpPr>
          <p:nvPr>
            <p:ph type="body" sz="quarter" idx="11" hasCustomPrompt="1"/>
          </p:nvPr>
        </p:nvSpPr>
        <p:spPr>
          <a:xfrm>
            <a:off x="1223443" y="1343007"/>
            <a:ext cx="10748433" cy="4387849"/>
          </a:xfrm>
          <a:prstGeom prst="rect">
            <a:avLst/>
          </a:prstGeom>
        </p:spPr>
        <p:txBody>
          <a:bodyPr numCol="3" spcCol="182880" anchor="t">
            <a:noAutofit/>
          </a:bodyPr>
          <a:lstStyle>
            <a:lvl1pPr marL="0" indent="0">
              <a:lnSpc>
                <a:spcPct val="100000"/>
              </a:lnSpc>
              <a:spcBef>
                <a:spcPts val="0"/>
              </a:spcBef>
              <a:spcAft>
                <a:spcPts val="900"/>
              </a:spcAft>
              <a:buNone/>
              <a:defRPr sz="900" baseline="0">
                <a:solidFill>
                  <a:schemeClr val="tx1">
                    <a:lumMod val="50000"/>
                    <a:lumOff val="50000"/>
                  </a:schemeClr>
                </a:solidFill>
                <a:latin typeface="Helvetica Neue"/>
              </a:defRPr>
            </a:lvl1pPr>
          </a:lstStyle>
          <a:p>
            <a:pPr lvl="0"/>
            <a:r>
              <a:rPr lang="en-US" dirty="0" smtClean="0"/>
              <a:t>3-column legal text</a:t>
            </a:r>
            <a:endParaRPr lang="en-US" dirty="0"/>
          </a:p>
        </p:txBody>
      </p:sp>
      <p:sp>
        <p:nvSpPr>
          <p:cNvPr id="4" name="Title 1"/>
          <p:cNvSpPr>
            <a:spLocks noGrp="1"/>
          </p:cNvSpPr>
          <p:nvPr>
            <p:ph type="title" hasCustomPrompt="1"/>
          </p:nvPr>
        </p:nvSpPr>
        <p:spPr>
          <a:xfrm>
            <a:off x="1227667" y="366194"/>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Click to edit Legal Disclaimer Title</a:t>
            </a:r>
            <a:endParaRPr lang="en-US" dirty="0"/>
          </a:p>
        </p:txBody>
      </p:sp>
    </p:spTree>
    <p:extLst>
      <p:ext uri="{BB962C8B-B14F-4D97-AF65-F5344CB8AC3E}">
        <p14:creationId xmlns:p14="http://schemas.microsoft.com/office/powerpoint/2010/main" val="269556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ection Header">
    <p:bg>
      <p:bgPr>
        <a:solidFill>
          <a:srgbClr val="C10216">
            <a:alpha val="0"/>
          </a:srgbClr>
        </a:solidFill>
        <a:effectLst/>
      </p:bgPr>
    </p:bg>
    <p:spTree>
      <p:nvGrpSpPr>
        <p:cNvPr id="1" name=""/>
        <p:cNvGrpSpPr/>
        <p:nvPr/>
      </p:nvGrpSpPr>
      <p:grpSpPr>
        <a:xfrm>
          <a:off x="0" y="0"/>
          <a:ext cx="0" cy="0"/>
          <a:chOff x="0" y="0"/>
          <a:chExt cx="0" cy="0"/>
        </a:xfrm>
      </p:grpSpPr>
      <p:sp>
        <p:nvSpPr>
          <p:cNvPr id="12" name="Slide Number Placeholder 7"/>
          <p:cNvSpPr>
            <a:spLocks noGrp="1"/>
          </p:cNvSpPr>
          <p:nvPr>
            <p:ph type="sldNum" sz="quarter" idx="10"/>
          </p:nvPr>
        </p:nvSpPr>
        <p:spPr>
          <a:xfrm>
            <a:off x="8957733" y="6215247"/>
            <a:ext cx="2844800" cy="365125"/>
          </a:xfrm>
          <a:prstGeom prst="rect">
            <a:avLst/>
          </a:prstGeom>
        </p:spPr>
        <p:txBody>
          <a:bodyPr/>
          <a:lstStyle>
            <a:lvl1pPr>
              <a:defRPr sz="1500">
                <a:solidFill>
                  <a:schemeClr val="tx1">
                    <a:lumMod val="50000"/>
                    <a:lumOff val="50000"/>
                  </a:schemeClr>
                </a:solidFill>
              </a:defRPr>
            </a:lvl1pPr>
          </a:lstStyle>
          <a:p>
            <a:fld id="{71766878-3199-4EAB-94E7-2D6D11070E14}" type="slidenum">
              <a:rPr lang="en-US" smtClean="0"/>
              <a:pPr/>
              <a:t>‹#›</a:t>
            </a:fld>
            <a:endParaRPr lang="en-US" dirty="0"/>
          </a:p>
        </p:txBody>
      </p:sp>
      <p:pic>
        <p:nvPicPr>
          <p:cNvPr id="3" name="Picture 2" descr="SearsHoldingsDivid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2266" y="-4199470"/>
            <a:ext cx="16199555" cy="11108269"/>
          </a:xfrm>
          <a:prstGeom prst="rect">
            <a:avLst/>
          </a:prstGeom>
        </p:spPr>
      </p:pic>
      <p:sp>
        <p:nvSpPr>
          <p:cNvPr id="9" name="Text Placeholder 8"/>
          <p:cNvSpPr>
            <a:spLocks noGrp="1"/>
          </p:cNvSpPr>
          <p:nvPr>
            <p:ph type="body" sz="quarter" idx="11" hasCustomPrompt="1"/>
          </p:nvPr>
        </p:nvSpPr>
        <p:spPr>
          <a:xfrm>
            <a:off x="610307" y="4377279"/>
            <a:ext cx="5801783" cy="380989"/>
          </a:xfrm>
          <a:prstGeom prst="rect">
            <a:avLst/>
          </a:prstGeom>
        </p:spPr>
        <p:txBody>
          <a:bodyPr vert="horz"/>
          <a:lstStyle>
            <a:lvl1pPr marL="0" indent="0">
              <a:buNone/>
              <a:defRPr sz="1800" b="0" i="0">
                <a:latin typeface="Helvetica Neue"/>
                <a:cs typeface="Helvetica Neue"/>
              </a:defRPr>
            </a:lvl1pPr>
          </a:lstStyle>
          <a:p>
            <a:pPr lvl="0"/>
            <a:r>
              <a:rPr lang="en-US" dirty="0" smtClean="0"/>
              <a:t>PRESENTER’S NAME</a:t>
            </a:r>
            <a:endParaRPr lang="en-US" dirty="0"/>
          </a:p>
        </p:txBody>
      </p:sp>
      <p:sp>
        <p:nvSpPr>
          <p:cNvPr id="11" name="Text Placeholder 10"/>
          <p:cNvSpPr>
            <a:spLocks noGrp="1"/>
          </p:cNvSpPr>
          <p:nvPr>
            <p:ph type="body" sz="quarter" idx="12" hasCustomPrompt="1"/>
          </p:nvPr>
        </p:nvSpPr>
        <p:spPr>
          <a:xfrm>
            <a:off x="643462" y="4783664"/>
            <a:ext cx="2698751" cy="46513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Tx/>
              <a:buNone/>
              <a:tabLst/>
              <a:defRPr sz="1400" b="0" i="0">
                <a:latin typeface="Helvetica Neue"/>
                <a:cs typeface="Helvetica Neue"/>
              </a:defRPr>
            </a:lvl1pPr>
          </a:lstStyle>
          <a:p>
            <a:pPr lvl="0"/>
            <a:r>
              <a:rPr lang="en-US" dirty="0" smtClean="0"/>
              <a:t>Title</a:t>
            </a:r>
            <a:endParaRPr lang="en-US" dirty="0"/>
          </a:p>
        </p:txBody>
      </p:sp>
    </p:spTree>
    <p:extLst>
      <p:ext uri="{BB962C8B-B14F-4D97-AF65-F5344CB8AC3E}">
        <p14:creationId xmlns:p14="http://schemas.microsoft.com/office/powerpoint/2010/main" val="412915440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General">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Headline</a:t>
            </a:r>
            <a:endParaRPr lang="en-US" dirty="0"/>
          </a:p>
        </p:txBody>
      </p:sp>
      <p:sp>
        <p:nvSpPr>
          <p:cNvPr id="13" name="Content Placeholder 5"/>
          <p:cNvSpPr>
            <a:spLocks noGrp="1"/>
          </p:cNvSpPr>
          <p:nvPr>
            <p:ph sz="quarter" idx="11" hasCustomPrompt="1"/>
          </p:nvPr>
        </p:nvSpPr>
        <p:spPr>
          <a:xfrm>
            <a:off x="1227667" y="1343384"/>
            <a:ext cx="10744200" cy="4380089"/>
          </a:xfrm>
          <a:prstGeom prst="rect">
            <a:avLst/>
          </a:prstGeom>
        </p:spPr>
        <p:txBody>
          <a:bodyPr vert="horz"/>
          <a:lstStyle>
            <a:lvl1pPr>
              <a:defRPr sz="2600" b="0" i="0">
                <a:solidFill>
                  <a:srgbClr val="7F7F7F"/>
                </a:solidFill>
                <a:latin typeface="Helvetica Neue"/>
                <a:cs typeface="Helvetica Neue"/>
              </a:defRPr>
            </a:lvl1pPr>
            <a:lvl2pPr>
              <a:defRPr sz="2400">
                <a:solidFill>
                  <a:srgbClr val="7F7F7F"/>
                </a:solidFill>
              </a:defRPr>
            </a:lvl2pPr>
            <a:lvl3pPr>
              <a:defRPr sz="2000">
                <a:solidFill>
                  <a:srgbClr val="7F7F7F"/>
                </a:solidFill>
              </a:defRPr>
            </a:lvl3pPr>
            <a:lvl4pPr>
              <a:defRPr sz="1800">
                <a:solidFill>
                  <a:srgbClr val="7F7F7F"/>
                </a:solidFill>
              </a:defRPr>
            </a:lvl4pPr>
            <a:lvl5pPr>
              <a:defRPr sz="1600">
                <a:solidFill>
                  <a:srgbClr val="7F7F7F"/>
                </a:solidFill>
              </a:defRPr>
            </a:lvl5pPr>
          </a:lstStyle>
          <a:p>
            <a:pPr lvl="0"/>
            <a:r>
              <a:rPr lang="en-US" dirty="0" smtClean="0"/>
              <a:t>Text</a:t>
            </a:r>
          </a:p>
        </p:txBody>
      </p:sp>
    </p:spTree>
    <p:extLst>
      <p:ext uri="{BB962C8B-B14F-4D97-AF65-F5344CB8AC3E}">
        <p14:creationId xmlns:p14="http://schemas.microsoft.com/office/powerpoint/2010/main" val="15453481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Default Content">
    <p:bg>
      <p:bgPr>
        <a:solidFill>
          <a:srgbClr val="E61423"/>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26139181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Default Content">
    <p:bg>
      <p:bgPr>
        <a:solidFill>
          <a:srgbClr val="1351AD"/>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17429014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_Default Content">
    <p:bg>
      <p:bgPr>
        <a:solidFill>
          <a:srgbClr val="9D9D9D"/>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37748530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_Default Content">
    <p:bg>
      <p:bgPr>
        <a:solidFill>
          <a:srgbClr val="F5750B"/>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41401378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5" name="Picture 4" descr="SearsHoldingsCover11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6491" y="-1549400"/>
            <a:ext cx="16402757" cy="9398000"/>
          </a:xfrm>
          <a:prstGeom prst="rect">
            <a:avLst/>
          </a:prstGeom>
        </p:spPr>
      </p:pic>
      <p:sp>
        <p:nvSpPr>
          <p:cNvPr id="16" name="Title 5"/>
          <p:cNvSpPr>
            <a:spLocks noGrp="1"/>
          </p:cNvSpPr>
          <p:nvPr>
            <p:ph type="title" hasCustomPrompt="1"/>
          </p:nvPr>
        </p:nvSpPr>
        <p:spPr>
          <a:xfrm>
            <a:off x="462842" y="4598774"/>
            <a:ext cx="6141156" cy="455827"/>
          </a:xfrm>
          <a:prstGeom prst="rect">
            <a:avLst/>
          </a:prstGeom>
        </p:spPr>
        <p:txBody>
          <a:bodyPr vert="horz"/>
          <a:lstStyle>
            <a:lvl1pPr algn="l">
              <a:defRPr sz="2400" b="0" i="0">
                <a:solidFill>
                  <a:schemeClr val="bg1"/>
                </a:solidFill>
                <a:latin typeface="Helvetica Neue"/>
                <a:cs typeface="Helvetica Neue"/>
              </a:defRPr>
            </a:lvl1pPr>
          </a:lstStyle>
          <a:p>
            <a:r>
              <a:rPr lang="en-US" dirty="0" smtClean="0"/>
              <a:t>PRESENTATION TITLE</a:t>
            </a:r>
            <a:endParaRPr lang="en-US" dirty="0"/>
          </a:p>
        </p:txBody>
      </p:sp>
      <p:sp>
        <p:nvSpPr>
          <p:cNvPr id="17" name="Text Placeholder 7"/>
          <p:cNvSpPr>
            <a:spLocks noGrp="1"/>
          </p:cNvSpPr>
          <p:nvPr>
            <p:ph type="body" sz="quarter" idx="10" hasCustomPrompt="1"/>
          </p:nvPr>
        </p:nvSpPr>
        <p:spPr>
          <a:xfrm>
            <a:off x="476955" y="5041157"/>
            <a:ext cx="5367867" cy="1303867"/>
          </a:xfrm>
          <a:prstGeom prst="rect">
            <a:avLst/>
          </a:prstGeom>
        </p:spPr>
        <p:txBody>
          <a:bodyPr vert="horz"/>
          <a:lstStyle>
            <a:lvl1pPr marL="0" indent="0" algn="l">
              <a:buNone/>
              <a:defRPr sz="1400" b="0" i="0" baseline="0">
                <a:solidFill>
                  <a:schemeClr val="bg1"/>
                </a:solidFill>
                <a:latin typeface="Helvetica Neue"/>
                <a:cs typeface="Helvetica Neue"/>
              </a:defRPr>
            </a:lvl1pPr>
          </a:lstStyle>
          <a:p>
            <a:pPr lvl="0"/>
            <a:r>
              <a:rPr lang="en-US" dirty="0" smtClean="0"/>
              <a:t>Name</a:t>
            </a:r>
          </a:p>
          <a:p>
            <a:pPr lvl="0"/>
            <a:r>
              <a:rPr lang="en-US" dirty="0" smtClean="0"/>
              <a:t>Date</a:t>
            </a:r>
            <a:endParaRPr lang="en-US" dirty="0"/>
          </a:p>
        </p:txBody>
      </p:sp>
    </p:spTree>
    <p:extLst>
      <p:ext uri="{BB962C8B-B14F-4D97-AF65-F5344CB8AC3E}">
        <p14:creationId xmlns:p14="http://schemas.microsoft.com/office/powerpoint/2010/main" val="141812796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Header">
    <p:bg>
      <p:bgPr>
        <a:solidFill>
          <a:srgbClr val="C10216">
            <a:alpha val="0"/>
          </a:srgbClr>
        </a:solidFill>
        <a:effectLst/>
      </p:bgPr>
    </p:bg>
    <p:spTree>
      <p:nvGrpSpPr>
        <p:cNvPr id="1" name=""/>
        <p:cNvGrpSpPr/>
        <p:nvPr/>
      </p:nvGrpSpPr>
      <p:grpSpPr>
        <a:xfrm>
          <a:off x="0" y="0"/>
          <a:ext cx="0" cy="0"/>
          <a:chOff x="0" y="0"/>
          <a:chExt cx="0" cy="0"/>
        </a:xfrm>
      </p:grpSpPr>
      <p:sp>
        <p:nvSpPr>
          <p:cNvPr id="12" name="Slide Number Placeholder 7"/>
          <p:cNvSpPr>
            <a:spLocks noGrp="1"/>
          </p:cNvSpPr>
          <p:nvPr>
            <p:ph type="sldNum" sz="quarter" idx="10"/>
          </p:nvPr>
        </p:nvSpPr>
        <p:spPr>
          <a:xfrm>
            <a:off x="8957733" y="6215247"/>
            <a:ext cx="2844800" cy="365125"/>
          </a:xfrm>
          <a:prstGeom prst="rect">
            <a:avLst/>
          </a:prstGeom>
        </p:spPr>
        <p:txBody>
          <a:bodyPr/>
          <a:lstStyle>
            <a:lvl1pPr>
              <a:defRPr sz="1500">
                <a:solidFill>
                  <a:schemeClr val="tx1">
                    <a:lumMod val="50000"/>
                    <a:lumOff val="50000"/>
                  </a:schemeClr>
                </a:solidFill>
              </a:defRPr>
            </a:lvl1pPr>
          </a:lstStyle>
          <a:p>
            <a:fld id="{71766878-3199-4EAB-94E7-2D6D11070E14}" type="slidenum">
              <a:rPr lang="en-US" smtClean="0"/>
              <a:pPr/>
              <a:t>‹#›</a:t>
            </a:fld>
            <a:endParaRPr lang="en-US" dirty="0"/>
          </a:p>
        </p:txBody>
      </p:sp>
      <p:pic>
        <p:nvPicPr>
          <p:cNvPr id="3" name="Picture 2" descr="SearsHoldingsDivid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2266" y="-4199470"/>
            <a:ext cx="16199555" cy="11108269"/>
          </a:xfrm>
          <a:prstGeom prst="rect">
            <a:avLst/>
          </a:prstGeom>
        </p:spPr>
      </p:pic>
      <p:sp>
        <p:nvSpPr>
          <p:cNvPr id="9" name="Text Placeholder 8"/>
          <p:cNvSpPr>
            <a:spLocks noGrp="1"/>
          </p:cNvSpPr>
          <p:nvPr>
            <p:ph type="body" sz="quarter" idx="11" hasCustomPrompt="1"/>
          </p:nvPr>
        </p:nvSpPr>
        <p:spPr>
          <a:xfrm>
            <a:off x="610307" y="4377279"/>
            <a:ext cx="5801783" cy="380989"/>
          </a:xfrm>
          <a:prstGeom prst="rect">
            <a:avLst/>
          </a:prstGeom>
        </p:spPr>
        <p:txBody>
          <a:bodyPr vert="horz"/>
          <a:lstStyle>
            <a:lvl1pPr marL="0" indent="0">
              <a:buNone/>
              <a:defRPr sz="1800" b="0" i="0">
                <a:latin typeface="Helvetica Neue"/>
                <a:cs typeface="Helvetica Neue"/>
              </a:defRPr>
            </a:lvl1pPr>
          </a:lstStyle>
          <a:p>
            <a:pPr lvl="0"/>
            <a:r>
              <a:rPr lang="en-US" dirty="0" smtClean="0"/>
              <a:t>PRESENTER’S NAME</a:t>
            </a:r>
            <a:endParaRPr lang="en-US" dirty="0"/>
          </a:p>
        </p:txBody>
      </p:sp>
      <p:sp>
        <p:nvSpPr>
          <p:cNvPr id="11" name="Text Placeholder 10"/>
          <p:cNvSpPr>
            <a:spLocks noGrp="1"/>
          </p:cNvSpPr>
          <p:nvPr>
            <p:ph type="body" sz="quarter" idx="12" hasCustomPrompt="1"/>
          </p:nvPr>
        </p:nvSpPr>
        <p:spPr>
          <a:xfrm>
            <a:off x="643462" y="4783664"/>
            <a:ext cx="2698751" cy="46513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Tx/>
              <a:buNone/>
              <a:tabLst/>
              <a:defRPr sz="1400" b="0" i="0">
                <a:latin typeface="Helvetica Neue"/>
                <a:cs typeface="Helvetica Neue"/>
              </a:defRPr>
            </a:lvl1pPr>
          </a:lstStyle>
          <a:p>
            <a:pPr lvl="0"/>
            <a:r>
              <a:rPr lang="en-US" dirty="0" smtClean="0"/>
              <a:t>Title</a:t>
            </a:r>
            <a:endParaRPr lang="en-US" dirty="0"/>
          </a:p>
        </p:txBody>
      </p:sp>
    </p:spTree>
    <p:extLst>
      <p:ext uri="{BB962C8B-B14F-4D97-AF65-F5344CB8AC3E}">
        <p14:creationId xmlns:p14="http://schemas.microsoft.com/office/powerpoint/2010/main" val="335409080"/>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492132"/>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a:xfrm>
            <a:off x="1251678" y="2286001"/>
            <a:ext cx="10178322" cy="3593591"/>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251678" y="6375679"/>
            <a:ext cx="2329722" cy="348462"/>
          </a:xfrm>
          <a:prstGeom prst="rect">
            <a:avLst/>
          </a:prstGeom>
        </p:spPr>
        <p:txBody>
          <a:bodyPr/>
          <a:lstStyle/>
          <a:p>
            <a:fld id="{9334D819-9F07-4261-B09B-9E467E5D9002}" type="datetimeFigureOut">
              <a:rPr lang="en-US" smtClean="0"/>
              <a:t>3/13/2019</a:t>
            </a:fld>
            <a:endParaRPr lang="en-US" dirty="0"/>
          </a:p>
        </p:txBody>
      </p:sp>
      <p:sp>
        <p:nvSpPr>
          <p:cNvPr id="5" name="Footer Placeholder 4"/>
          <p:cNvSpPr>
            <a:spLocks noGrp="1"/>
          </p:cNvSpPr>
          <p:nvPr>
            <p:ph type="ftr" sz="quarter" idx="11"/>
          </p:nvPr>
        </p:nvSpPr>
        <p:spPr>
          <a:xfrm>
            <a:off x="4038600" y="6375679"/>
            <a:ext cx="4114800" cy="345796"/>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1" y="6375679"/>
            <a:ext cx="2819399" cy="345796"/>
          </a:xfrm>
          <a:prstGeom prst="rect">
            <a:avLst/>
          </a:prstGeom>
        </p:spPr>
        <p:txBody>
          <a:bodyPr/>
          <a:lstStyle/>
          <a:p>
            <a:fld id="{71766878-3199-4EAB-94E7-2D6D11070E14}" type="slidenum">
              <a:rPr lang="en-US" smtClean="0"/>
              <a:t>‹#›</a:t>
            </a:fld>
            <a:endParaRPr lang="en-US" dirty="0"/>
          </a:p>
        </p:txBody>
      </p:sp>
    </p:spTree>
    <p:extLst>
      <p:ext uri="{BB962C8B-B14F-4D97-AF65-F5344CB8AC3E}">
        <p14:creationId xmlns:p14="http://schemas.microsoft.com/office/powerpoint/2010/main" val="7031793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492132"/>
          </a:xfrm>
          <a:prstGeom prst="rect">
            <a:avLst/>
          </a:prstGeom>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1251678" y="6375679"/>
            <a:ext cx="2329722" cy="348462"/>
          </a:xfrm>
          <a:prstGeom prst="rect">
            <a:avLst/>
          </a:prstGeom>
        </p:spPr>
        <p:txBody>
          <a:bodyPr/>
          <a:lstStyle/>
          <a:p>
            <a:fld id="{9334D819-9F07-4261-B09B-9E467E5D9002}" type="datetimeFigureOut">
              <a:rPr lang="en-US" smtClean="0"/>
              <a:t>3/13/2019</a:t>
            </a:fld>
            <a:endParaRPr lang="en-US" dirty="0"/>
          </a:p>
        </p:txBody>
      </p:sp>
      <p:sp>
        <p:nvSpPr>
          <p:cNvPr id="4" name="Footer Placeholder 3"/>
          <p:cNvSpPr>
            <a:spLocks noGrp="1"/>
          </p:cNvSpPr>
          <p:nvPr>
            <p:ph type="ftr" sz="quarter" idx="11"/>
          </p:nvPr>
        </p:nvSpPr>
        <p:spPr>
          <a:xfrm>
            <a:off x="4038600" y="6375679"/>
            <a:ext cx="4114800" cy="345796"/>
          </a:xfrm>
          <a:prstGeom prst="rect">
            <a:avLst/>
          </a:prstGeom>
        </p:spPr>
        <p:txBody>
          <a:bodyPr/>
          <a:lstStyle/>
          <a:p>
            <a:endParaRPr lang="en-US" dirty="0"/>
          </a:p>
        </p:txBody>
      </p:sp>
      <p:sp>
        <p:nvSpPr>
          <p:cNvPr id="5" name="Slide Number Placeholder 4"/>
          <p:cNvSpPr>
            <a:spLocks noGrp="1"/>
          </p:cNvSpPr>
          <p:nvPr>
            <p:ph type="sldNum" sz="quarter" idx="12"/>
          </p:nvPr>
        </p:nvSpPr>
        <p:spPr>
          <a:xfrm>
            <a:off x="8610601" y="6375679"/>
            <a:ext cx="2819399" cy="345796"/>
          </a:xfrm>
          <a:prstGeom prst="rect">
            <a:avLst/>
          </a:prstGeom>
        </p:spPr>
        <p:txBody>
          <a:bodyPr/>
          <a:lstStyle/>
          <a:p>
            <a:fld id="{71766878-3199-4EAB-94E7-2D6D11070E14}" type="slidenum">
              <a:rPr lang="en-US" smtClean="0"/>
              <a:t>‹#›</a:t>
            </a:fld>
            <a:endParaRPr lang="en-US" dirty="0"/>
          </a:p>
        </p:txBody>
      </p:sp>
    </p:spTree>
    <p:extLst>
      <p:ext uri="{BB962C8B-B14F-4D97-AF65-F5344CB8AC3E}">
        <p14:creationId xmlns:p14="http://schemas.microsoft.com/office/powerpoint/2010/main" val="240388995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efault Content">
    <p:spTree>
      <p:nvGrpSpPr>
        <p:cNvPr id="1" name=""/>
        <p:cNvGrpSpPr/>
        <p:nvPr/>
      </p:nvGrpSpPr>
      <p:grpSpPr>
        <a:xfrm>
          <a:off x="0" y="0"/>
          <a:ext cx="0" cy="0"/>
          <a:chOff x="0" y="0"/>
          <a:chExt cx="0" cy="0"/>
        </a:xfrm>
      </p:grpSpPr>
      <p:sp>
        <p:nvSpPr>
          <p:cNvPr id="6" name="Title 1"/>
          <p:cNvSpPr>
            <a:spLocks noGrp="1"/>
          </p:cNvSpPr>
          <p:nvPr>
            <p:ph type="title"/>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1231902" y="1343031"/>
            <a:ext cx="10744201" cy="4391025"/>
          </a:xfrm>
          <a:prstGeom prst="rect">
            <a:avLst/>
          </a:prstGeom>
        </p:spPr>
        <p:txBody>
          <a:bodyPr numCol="1" spcCol="0" anchor="t">
            <a:normAutofit/>
          </a:bodyPr>
          <a:lstStyle>
            <a:lvl1pPr marL="457200" indent="-457200">
              <a:lnSpc>
                <a:spcPct val="100000"/>
              </a:lnSpc>
              <a:spcBef>
                <a:spcPts val="824"/>
              </a:spcBef>
              <a:buClr>
                <a:srgbClr val="135FA5"/>
              </a:buClr>
              <a:buSzPct val="100000"/>
              <a:buFont typeface="Arial" panose="020B0604020202020204" pitchFamily="34" charset="0"/>
              <a:buChar char="•"/>
              <a:tabLst/>
              <a:defRPr sz="2800">
                <a:solidFill>
                  <a:schemeClr val="tx1">
                    <a:lumMod val="50000"/>
                    <a:lumOff val="50000"/>
                  </a:schemeClr>
                </a:solidFill>
                <a:latin typeface="Helvetica Neue"/>
              </a:defRPr>
            </a:lvl1pPr>
            <a:lvl2pPr marL="801688" indent="-342900">
              <a:lnSpc>
                <a:spcPct val="100000"/>
              </a:lnSpc>
              <a:spcBef>
                <a:spcPts val="824"/>
              </a:spcBef>
              <a:buClr>
                <a:srgbClr val="135FA5"/>
              </a:buClr>
              <a:buFontTx/>
              <a:buChar char="-"/>
              <a:tabLst/>
              <a:defRPr sz="2400" b="0" baseline="0">
                <a:solidFill>
                  <a:schemeClr val="tx1">
                    <a:lumMod val="50000"/>
                    <a:lumOff val="50000"/>
                  </a:schemeClr>
                </a:solidFill>
                <a:latin typeface="Helvetica Neue"/>
              </a:defRPr>
            </a:lvl2pPr>
            <a:lvl3pPr marL="1257300" indent="-342900">
              <a:lnSpc>
                <a:spcPct val="100000"/>
              </a:lnSpc>
              <a:spcBef>
                <a:spcPts val="824"/>
              </a:spcBef>
              <a:buClr>
                <a:srgbClr val="135FA5"/>
              </a:buClr>
              <a:buFont typeface="Arial" panose="020B0604020202020204" pitchFamily="34" charset="0"/>
              <a:buChar char="•"/>
              <a:defRPr sz="2000">
                <a:solidFill>
                  <a:schemeClr val="tx1">
                    <a:lumMod val="50000"/>
                    <a:lumOff val="50000"/>
                  </a:schemeClr>
                </a:solidFill>
              </a:defRPr>
            </a:lvl3pPr>
            <a:lvl4pPr>
              <a:lnSpc>
                <a:spcPct val="100000"/>
              </a:lnSpc>
              <a:spcBef>
                <a:spcPts val="824"/>
              </a:spcBef>
              <a:buClr>
                <a:srgbClr val="135FA5"/>
              </a:buClr>
              <a:defRPr sz="1600">
                <a:solidFill>
                  <a:schemeClr val="tx1">
                    <a:lumMod val="50000"/>
                    <a:lumOff val="50000"/>
                  </a:schemeClr>
                </a:solidFill>
              </a:defRPr>
            </a:lvl4pPr>
            <a:lvl5pPr>
              <a:lnSpc>
                <a:spcPct val="100000"/>
              </a:lnSpc>
              <a:spcBef>
                <a:spcPts val="824"/>
              </a:spcBef>
              <a:buClr>
                <a:srgbClr val="135FA5"/>
              </a:buClr>
              <a:defRPr sz="1600">
                <a:solidFill>
                  <a:schemeClr val="tx1">
                    <a:lumMod val="50000"/>
                    <a:lumOff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438740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492132"/>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a:xfrm>
            <a:off x="1251678" y="2286001"/>
            <a:ext cx="10178322" cy="3593591"/>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251678" y="6375679"/>
            <a:ext cx="2329722" cy="348462"/>
          </a:xfrm>
          <a:prstGeom prst="rect">
            <a:avLst/>
          </a:prstGeom>
        </p:spPr>
        <p:txBody>
          <a:bodyPr/>
          <a:lstStyle/>
          <a:p>
            <a:fld id="{9334D819-9F07-4261-B09B-9E467E5D9002}" type="datetimeFigureOut">
              <a:rPr lang="en-US" smtClean="0"/>
              <a:t>3/13/2019</a:t>
            </a:fld>
            <a:endParaRPr lang="en-US" dirty="0"/>
          </a:p>
        </p:txBody>
      </p:sp>
      <p:sp>
        <p:nvSpPr>
          <p:cNvPr id="5" name="Footer Placeholder 4"/>
          <p:cNvSpPr>
            <a:spLocks noGrp="1"/>
          </p:cNvSpPr>
          <p:nvPr>
            <p:ph type="ftr" sz="quarter" idx="11"/>
          </p:nvPr>
        </p:nvSpPr>
        <p:spPr>
          <a:xfrm>
            <a:off x="4038600" y="6375679"/>
            <a:ext cx="4114800" cy="345796"/>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1" y="6375679"/>
            <a:ext cx="2819399" cy="345796"/>
          </a:xfrm>
          <a:prstGeom prst="rect">
            <a:avLst/>
          </a:prstGeom>
        </p:spPr>
        <p:txBody>
          <a:bodyPr/>
          <a:lstStyle/>
          <a:p>
            <a:fld id="{71766878-3199-4EAB-94E7-2D6D11070E14}" type="slidenum">
              <a:rPr lang="en-US" smtClean="0"/>
              <a:t>‹#›</a:t>
            </a:fld>
            <a:endParaRPr lang="en-US" dirty="0"/>
          </a:p>
        </p:txBody>
      </p:sp>
    </p:spTree>
    <p:extLst>
      <p:ext uri="{BB962C8B-B14F-4D97-AF65-F5344CB8AC3E}">
        <p14:creationId xmlns:p14="http://schemas.microsoft.com/office/powerpoint/2010/main" val="256487832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226642947"/>
              </p:ext>
            </p:extLst>
          </p:nvPr>
        </p:nvGraphicFramePr>
        <p:xfrm>
          <a:off x="1016001" y="1206507"/>
          <a:ext cx="10972800" cy="4651420"/>
        </p:xfrm>
        <a:graphic>
          <a:graphicData uri="http://schemas.openxmlformats.org/drawingml/2006/table">
            <a:tbl>
              <a:tblPr>
                <a:tableStyleId>{5C22544A-7EE6-4342-B048-85BDC9FD1C3A}</a:tableStyleId>
              </a:tblPr>
              <a:tblGrid>
                <a:gridCol w="5691287"/>
                <a:gridCol w="5281513"/>
              </a:tblGrid>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38100" cap="flat" cmpd="sng" algn="ctr">
                      <a:solidFill>
                        <a:schemeClr val="accent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62616">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7983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bl>
          </a:graphicData>
        </a:graphic>
      </p:graphicFrame>
      <p:sp>
        <p:nvSpPr>
          <p:cNvPr id="4" name="Title 1"/>
          <p:cNvSpPr>
            <a:spLocks noGrp="1"/>
          </p:cNvSpPr>
          <p:nvPr>
            <p:ph type="title" hasCustomPrompt="1"/>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Agenda</a:t>
            </a:r>
            <a:endParaRPr lang="en-US" dirty="0"/>
          </a:p>
        </p:txBody>
      </p:sp>
    </p:spTree>
    <p:extLst>
      <p:ext uri="{BB962C8B-B14F-4D97-AF65-F5344CB8AC3E}">
        <p14:creationId xmlns:p14="http://schemas.microsoft.com/office/powerpoint/2010/main" val="325291721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Legal Disclaimer">
    <p:spTree>
      <p:nvGrpSpPr>
        <p:cNvPr id="1" name=""/>
        <p:cNvGrpSpPr/>
        <p:nvPr/>
      </p:nvGrpSpPr>
      <p:grpSpPr>
        <a:xfrm>
          <a:off x="0" y="0"/>
          <a:ext cx="0" cy="0"/>
          <a:chOff x="0" y="0"/>
          <a:chExt cx="0" cy="0"/>
        </a:xfrm>
      </p:grpSpPr>
      <p:sp>
        <p:nvSpPr>
          <p:cNvPr id="3" name="Text Placeholder 4"/>
          <p:cNvSpPr>
            <a:spLocks noGrp="1"/>
          </p:cNvSpPr>
          <p:nvPr>
            <p:ph type="body" sz="quarter" idx="11" hasCustomPrompt="1"/>
          </p:nvPr>
        </p:nvSpPr>
        <p:spPr>
          <a:xfrm>
            <a:off x="1223443" y="1343007"/>
            <a:ext cx="10748433" cy="4387849"/>
          </a:xfrm>
          <a:prstGeom prst="rect">
            <a:avLst/>
          </a:prstGeom>
        </p:spPr>
        <p:txBody>
          <a:bodyPr numCol="3" spcCol="182880" anchor="t">
            <a:noAutofit/>
          </a:bodyPr>
          <a:lstStyle>
            <a:lvl1pPr marL="0" indent="0">
              <a:lnSpc>
                <a:spcPct val="100000"/>
              </a:lnSpc>
              <a:spcBef>
                <a:spcPts val="0"/>
              </a:spcBef>
              <a:spcAft>
                <a:spcPts val="900"/>
              </a:spcAft>
              <a:buNone/>
              <a:defRPr sz="900" baseline="0">
                <a:solidFill>
                  <a:schemeClr val="tx1">
                    <a:lumMod val="50000"/>
                    <a:lumOff val="50000"/>
                  </a:schemeClr>
                </a:solidFill>
                <a:latin typeface="Helvetica Neue"/>
              </a:defRPr>
            </a:lvl1pPr>
          </a:lstStyle>
          <a:p>
            <a:pPr lvl="0"/>
            <a:r>
              <a:rPr lang="en-US" dirty="0" smtClean="0"/>
              <a:t>3-column legal text</a:t>
            </a:r>
            <a:endParaRPr lang="en-US" dirty="0"/>
          </a:p>
        </p:txBody>
      </p:sp>
      <p:sp>
        <p:nvSpPr>
          <p:cNvPr id="4" name="Title 1"/>
          <p:cNvSpPr>
            <a:spLocks noGrp="1"/>
          </p:cNvSpPr>
          <p:nvPr>
            <p:ph type="title" hasCustomPrompt="1"/>
          </p:nvPr>
        </p:nvSpPr>
        <p:spPr>
          <a:xfrm>
            <a:off x="1227667" y="366194"/>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Click to edit Legal Disclaimer Title</a:t>
            </a:r>
            <a:endParaRPr lang="en-US" dirty="0"/>
          </a:p>
        </p:txBody>
      </p:sp>
    </p:spTree>
    <p:extLst>
      <p:ext uri="{BB962C8B-B14F-4D97-AF65-F5344CB8AC3E}">
        <p14:creationId xmlns:p14="http://schemas.microsoft.com/office/powerpoint/2010/main" val="29388384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General">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Headline</a:t>
            </a:r>
            <a:endParaRPr lang="en-US" dirty="0"/>
          </a:p>
        </p:txBody>
      </p:sp>
      <p:sp>
        <p:nvSpPr>
          <p:cNvPr id="13" name="Content Placeholder 5"/>
          <p:cNvSpPr>
            <a:spLocks noGrp="1"/>
          </p:cNvSpPr>
          <p:nvPr>
            <p:ph sz="quarter" idx="11" hasCustomPrompt="1"/>
          </p:nvPr>
        </p:nvSpPr>
        <p:spPr>
          <a:xfrm>
            <a:off x="1227667" y="1343384"/>
            <a:ext cx="10744200" cy="4380089"/>
          </a:xfrm>
          <a:prstGeom prst="rect">
            <a:avLst/>
          </a:prstGeom>
        </p:spPr>
        <p:txBody>
          <a:bodyPr vert="horz"/>
          <a:lstStyle>
            <a:lvl1pPr>
              <a:defRPr sz="2600" b="0" i="0">
                <a:solidFill>
                  <a:srgbClr val="7F7F7F"/>
                </a:solidFill>
                <a:latin typeface="Helvetica Neue"/>
                <a:cs typeface="Helvetica Neue"/>
              </a:defRPr>
            </a:lvl1pPr>
            <a:lvl2pPr>
              <a:defRPr sz="2400">
                <a:solidFill>
                  <a:srgbClr val="7F7F7F"/>
                </a:solidFill>
              </a:defRPr>
            </a:lvl2pPr>
            <a:lvl3pPr>
              <a:defRPr sz="2000">
                <a:solidFill>
                  <a:srgbClr val="7F7F7F"/>
                </a:solidFill>
              </a:defRPr>
            </a:lvl3pPr>
            <a:lvl4pPr>
              <a:defRPr sz="1800">
                <a:solidFill>
                  <a:srgbClr val="7F7F7F"/>
                </a:solidFill>
              </a:defRPr>
            </a:lvl4pPr>
            <a:lvl5pPr>
              <a:defRPr sz="1600">
                <a:solidFill>
                  <a:srgbClr val="7F7F7F"/>
                </a:solidFill>
              </a:defRPr>
            </a:lvl5pPr>
          </a:lstStyle>
          <a:p>
            <a:pPr lvl="0"/>
            <a:r>
              <a:rPr lang="en-US" dirty="0" smtClean="0"/>
              <a:t>Text</a:t>
            </a:r>
          </a:p>
        </p:txBody>
      </p:sp>
    </p:spTree>
    <p:extLst>
      <p:ext uri="{BB962C8B-B14F-4D97-AF65-F5344CB8AC3E}">
        <p14:creationId xmlns:p14="http://schemas.microsoft.com/office/powerpoint/2010/main" val="167839317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
        <p:nvSpPr>
          <p:cNvPr id="16" name="Title 5"/>
          <p:cNvSpPr>
            <a:spLocks noGrp="1"/>
          </p:cNvSpPr>
          <p:nvPr>
            <p:ph type="title" hasCustomPrompt="1"/>
          </p:nvPr>
        </p:nvSpPr>
        <p:spPr>
          <a:xfrm>
            <a:off x="462842" y="4598774"/>
            <a:ext cx="6141156" cy="455827"/>
          </a:xfrm>
          <a:prstGeom prst="rect">
            <a:avLst/>
          </a:prstGeom>
        </p:spPr>
        <p:txBody>
          <a:bodyPr vert="horz"/>
          <a:lstStyle>
            <a:lvl1pPr algn="l">
              <a:defRPr sz="2400" b="0" i="0">
                <a:solidFill>
                  <a:schemeClr val="bg1"/>
                </a:solidFill>
                <a:latin typeface="Helvetica Neue"/>
                <a:cs typeface="Helvetica Neue"/>
              </a:defRPr>
            </a:lvl1pPr>
          </a:lstStyle>
          <a:p>
            <a:r>
              <a:rPr lang="en-US" dirty="0" smtClean="0"/>
              <a:t>PRESENTATION TITLE</a:t>
            </a:r>
            <a:endParaRPr lang="en-US" dirty="0"/>
          </a:p>
        </p:txBody>
      </p:sp>
      <p:sp>
        <p:nvSpPr>
          <p:cNvPr id="17" name="Text Placeholder 7"/>
          <p:cNvSpPr>
            <a:spLocks noGrp="1"/>
          </p:cNvSpPr>
          <p:nvPr>
            <p:ph type="body" sz="quarter" idx="10" hasCustomPrompt="1"/>
          </p:nvPr>
        </p:nvSpPr>
        <p:spPr>
          <a:xfrm>
            <a:off x="476955" y="5041157"/>
            <a:ext cx="5367867" cy="1303867"/>
          </a:xfrm>
          <a:prstGeom prst="rect">
            <a:avLst/>
          </a:prstGeom>
        </p:spPr>
        <p:txBody>
          <a:bodyPr vert="horz"/>
          <a:lstStyle>
            <a:lvl1pPr marL="0" indent="0" algn="l">
              <a:buNone/>
              <a:defRPr sz="1400" b="0" i="0" baseline="0">
                <a:solidFill>
                  <a:schemeClr val="bg1"/>
                </a:solidFill>
                <a:latin typeface="Helvetica Neue"/>
                <a:cs typeface="Helvetica Neue"/>
              </a:defRPr>
            </a:lvl1pPr>
          </a:lstStyle>
          <a:p>
            <a:pPr lvl="0"/>
            <a:r>
              <a:rPr lang="en-US" dirty="0" smtClean="0"/>
              <a:t>Name</a:t>
            </a:r>
          </a:p>
          <a:p>
            <a:pPr lvl="0"/>
            <a:r>
              <a:rPr lang="en-US" dirty="0" smtClean="0"/>
              <a:t>Date</a:t>
            </a:r>
            <a:endParaRPr lang="en-US" dirty="0"/>
          </a:p>
        </p:txBody>
      </p:sp>
    </p:spTree>
    <p:extLst>
      <p:ext uri="{BB962C8B-B14F-4D97-AF65-F5344CB8AC3E}">
        <p14:creationId xmlns:p14="http://schemas.microsoft.com/office/powerpoint/2010/main" val="36441632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492132"/>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a:xfrm>
            <a:off x="1251678" y="2286001"/>
            <a:ext cx="10178322" cy="3593591"/>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251678" y="6375679"/>
            <a:ext cx="2329722" cy="348462"/>
          </a:xfrm>
          <a:prstGeom prst="rect">
            <a:avLst/>
          </a:prstGeom>
        </p:spPr>
        <p:txBody>
          <a:bodyPr/>
          <a:lstStyle/>
          <a:p>
            <a:fld id="{9334D819-9F07-4261-B09B-9E467E5D9002}" type="datetimeFigureOut">
              <a:rPr lang="en-US" smtClean="0"/>
              <a:t>3/13/2019</a:t>
            </a:fld>
            <a:endParaRPr lang="en-US" dirty="0"/>
          </a:p>
        </p:txBody>
      </p:sp>
      <p:sp>
        <p:nvSpPr>
          <p:cNvPr id="5" name="Footer Placeholder 4"/>
          <p:cNvSpPr>
            <a:spLocks noGrp="1"/>
          </p:cNvSpPr>
          <p:nvPr>
            <p:ph type="ftr" sz="quarter" idx="11"/>
          </p:nvPr>
        </p:nvSpPr>
        <p:spPr>
          <a:xfrm>
            <a:off x="4038600" y="6375679"/>
            <a:ext cx="4114800" cy="345796"/>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1" y="6375679"/>
            <a:ext cx="2819399" cy="345796"/>
          </a:xfrm>
          <a:prstGeom prst="rect">
            <a:avLst/>
          </a:prstGeom>
        </p:spPr>
        <p:txBody>
          <a:bodyPr/>
          <a:lstStyle/>
          <a:p>
            <a:fld id="{71766878-3199-4EAB-94E7-2D6D11070E14}" type="slidenum">
              <a:rPr lang="en-US" smtClean="0"/>
              <a:t>‹#›</a:t>
            </a:fld>
            <a:endParaRPr lang="en-US" dirty="0"/>
          </a:p>
        </p:txBody>
      </p:sp>
    </p:spTree>
    <p:extLst>
      <p:ext uri="{BB962C8B-B14F-4D97-AF65-F5344CB8AC3E}">
        <p14:creationId xmlns:p14="http://schemas.microsoft.com/office/powerpoint/2010/main" val="21342145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Default Content">
    <p:bg>
      <p:bgPr>
        <a:solidFill>
          <a:srgbClr val="E61423"/>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303592849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1_Default Content">
    <p:bg>
      <p:bgPr>
        <a:solidFill>
          <a:srgbClr val="1351AD"/>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273300927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2_Default Content">
    <p:bg>
      <p:bgPr>
        <a:solidFill>
          <a:srgbClr val="9D9D9D"/>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366419044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3_Default Content">
    <p:bg>
      <p:bgPr>
        <a:solidFill>
          <a:srgbClr val="F5750B"/>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2029704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efault Content">
    <p:spTree>
      <p:nvGrpSpPr>
        <p:cNvPr id="1" name=""/>
        <p:cNvGrpSpPr/>
        <p:nvPr/>
      </p:nvGrpSpPr>
      <p:grpSpPr>
        <a:xfrm>
          <a:off x="0" y="0"/>
          <a:ext cx="0" cy="0"/>
          <a:chOff x="0" y="0"/>
          <a:chExt cx="0" cy="0"/>
        </a:xfrm>
      </p:grpSpPr>
      <p:sp>
        <p:nvSpPr>
          <p:cNvPr id="6" name="Title 1"/>
          <p:cNvSpPr>
            <a:spLocks noGrp="1"/>
          </p:cNvSpPr>
          <p:nvPr>
            <p:ph type="title"/>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1231902" y="1343031"/>
            <a:ext cx="10744201" cy="4391025"/>
          </a:xfrm>
          <a:prstGeom prst="rect">
            <a:avLst/>
          </a:prstGeom>
        </p:spPr>
        <p:txBody>
          <a:bodyPr numCol="1" spcCol="0" anchor="t">
            <a:normAutofit/>
          </a:bodyPr>
          <a:lstStyle>
            <a:lvl1pPr marL="457200" indent="-457200">
              <a:lnSpc>
                <a:spcPct val="100000"/>
              </a:lnSpc>
              <a:spcBef>
                <a:spcPts val="824"/>
              </a:spcBef>
              <a:buClr>
                <a:srgbClr val="135FA5"/>
              </a:buClr>
              <a:buSzPct val="100000"/>
              <a:buFont typeface="Arial" panose="020B0604020202020204" pitchFamily="34" charset="0"/>
              <a:buChar char="•"/>
              <a:tabLst/>
              <a:defRPr sz="2800">
                <a:solidFill>
                  <a:schemeClr val="tx1">
                    <a:lumMod val="50000"/>
                    <a:lumOff val="50000"/>
                  </a:schemeClr>
                </a:solidFill>
                <a:latin typeface="Helvetica Neue"/>
              </a:defRPr>
            </a:lvl1pPr>
            <a:lvl2pPr marL="801688" indent="-342900">
              <a:lnSpc>
                <a:spcPct val="100000"/>
              </a:lnSpc>
              <a:spcBef>
                <a:spcPts val="824"/>
              </a:spcBef>
              <a:buClr>
                <a:srgbClr val="135FA5"/>
              </a:buClr>
              <a:buFontTx/>
              <a:buChar char="-"/>
              <a:tabLst/>
              <a:defRPr sz="2400" b="0" baseline="0">
                <a:solidFill>
                  <a:schemeClr val="tx1">
                    <a:lumMod val="50000"/>
                    <a:lumOff val="50000"/>
                  </a:schemeClr>
                </a:solidFill>
                <a:latin typeface="Helvetica Neue"/>
              </a:defRPr>
            </a:lvl2pPr>
            <a:lvl3pPr marL="1257300" indent="-342900">
              <a:lnSpc>
                <a:spcPct val="100000"/>
              </a:lnSpc>
              <a:spcBef>
                <a:spcPts val="824"/>
              </a:spcBef>
              <a:buClr>
                <a:srgbClr val="135FA5"/>
              </a:buClr>
              <a:buFont typeface="Arial" panose="020B0604020202020204" pitchFamily="34" charset="0"/>
              <a:buChar char="•"/>
              <a:defRPr sz="2000">
                <a:solidFill>
                  <a:schemeClr val="tx1">
                    <a:lumMod val="50000"/>
                    <a:lumOff val="50000"/>
                  </a:schemeClr>
                </a:solidFill>
              </a:defRPr>
            </a:lvl3pPr>
            <a:lvl4pPr>
              <a:lnSpc>
                <a:spcPct val="100000"/>
              </a:lnSpc>
              <a:spcBef>
                <a:spcPts val="824"/>
              </a:spcBef>
              <a:buClr>
                <a:srgbClr val="135FA5"/>
              </a:buClr>
              <a:defRPr sz="1600">
                <a:solidFill>
                  <a:schemeClr val="tx1">
                    <a:lumMod val="50000"/>
                    <a:lumOff val="50000"/>
                  </a:schemeClr>
                </a:solidFill>
              </a:defRPr>
            </a:lvl4pPr>
            <a:lvl5pPr>
              <a:lnSpc>
                <a:spcPct val="100000"/>
              </a:lnSpc>
              <a:spcBef>
                <a:spcPts val="824"/>
              </a:spcBef>
              <a:buClr>
                <a:srgbClr val="135FA5"/>
              </a:buClr>
              <a:defRPr sz="1600">
                <a:solidFill>
                  <a:schemeClr val="tx1">
                    <a:lumMod val="50000"/>
                    <a:lumOff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88801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492132"/>
          </a:xfrm>
          <a:prstGeom prst="rect">
            <a:avLst/>
          </a:prstGeom>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1251678" y="6375679"/>
            <a:ext cx="2329722" cy="348462"/>
          </a:xfrm>
          <a:prstGeom prst="rect">
            <a:avLst/>
          </a:prstGeom>
        </p:spPr>
        <p:txBody>
          <a:bodyPr/>
          <a:lstStyle/>
          <a:p>
            <a:fld id="{9334D819-9F07-4261-B09B-9E467E5D9002}" type="datetimeFigureOut">
              <a:rPr lang="en-US" smtClean="0"/>
              <a:t>3/13/2019</a:t>
            </a:fld>
            <a:endParaRPr lang="en-US" dirty="0"/>
          </a:p>
        </p:txBody>
      </p:sp>
      <p:sp>
        <p:nvSpPr>
          <p:cNvPr id="4" name="Footer Placeholder 3"/>
          <p:cNvSpPr>
            <a:spLocks noGrp="1"/>
          </p:cNvSpPr>
          <p:nvPr>
            <p:ph type="ftr" sz="quarter" idx="11"/>
          </p:nvPr>
        </p:nvSpPr>
        <p:spPr>
          <a:xfrm>
            <a:off x="4038600" y="6375679"/>
            <a:ext cx="4114800" cy="345796"/>
          </a:xfrm>
          <a:prstGeom prst="rect">
            <a:avLst/>
          </a:prstGeom>
        </p:spPr>
        <p:txBody>
          <a:bodyPr/>
          <a:lstStyle/>
          <a:p>
            <a:endParaRPr lang="en-US" dirty="0"/>
          </a:p>
        </p:txBody>
      </p:sp>
      <p:sp>
        <p:nvSpPr>
          <p:cNvPr id="5" name="Slide Number Placeholder 4"/>
          <p:cNvSpPr>
            <a:spLocks noGrp="1"/>
          </p:cNvSpPr>
          <p:nvPr>
            <p:ph type="sldNum" sz="quarter" idx="12"/>
          </p:nvPr>
        </p:nvSpPr>
        <p:spPr>
          <a:xfrm>
            <a:off x="8610601" y="6375679"/>
            <a:ext cx="2819399" cy="345796"/>
          </a:xfrm>
          <a:prstGeom prst="rect">
            <a:avLst/>
          </a:prstGeom>
        </p:spPr>
        <p:txBody>
          <a:bodyPr/>
          <a:lstStyle/>
          <a:p>
            <a:fld id="{71766878-3199-4EAB-94E7-2D6D11070E14}" type="slidenum">
              <a:rPr lang="en-US" smtClean="0"/>
              <a:t>‹#›</a:t>
            </a:fld>
            <a:endParaRPr lang="en-US" dirty="0"/>
          </a:p>
        </p:txBody>
      </p:sp>
    </p:spTree>
    <p:extLst>
      <p:ext uri="{BB962C8B-B14F-4D97-AF65-F5344CB8AC3E}">
        <p14:creationId xmlns:p14="http://schemas.microsoft.com/office/powerpoint/2010/main" val="403780163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248791014"/>
              </p:ext>
            </p:extLst>
          </p:nvPr>
        </p:nvGraphicFramePr>
        <p:xfrm>
          <a:off x="1016001" y="1206507"/>
          <a:ext cx="10972800" cy="4651420"/>
        </p:xfrm>
        <a:graphic>
          <a:graphicData uri="http://schemas.openxmlformats.org/drawingml/2006/table">
            <a:tbl>
              <a:tblPr>
                <a:tableStyleId>{5C22544A-7EE6-4342-B048-85BDC9FD1C3A}</a:tableStyleId>
              </a:tblPr>
              <a:tblGrid>
                <a:gridCol w="5691287"/>
                <a:gridCol w="5281513"/>
              </a:tblGrid>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38100" cap="flat" cmpd="sng" algn="ctr">
                      <a:solidFill>
                        <a:schemeClr val="accent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62616">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7983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bl>
          </a:graphicData>
        </a:graphic>
      </p:graphicFrame>
      <p:sp>
        <p:nvSpPr>
          <p:cNvPr id="4" name="Title 1"/>
          <p:cNvSpPr>
            <a:spLocks noGrp="1"/>
          </p:cNvSpPr>
          <p:nvPr>
            <p:ph type="title" hasCustomPrompt="1"/>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Agenda</a:t>
            </a:r>
            <a:endParaRPr lang="en-US" dirty="0"/>
          </a:p>
        </p:txBody>
      </p:sp>
    </p:spTree>
    <p:extLst>
      <p:ext uri="{BB962C8B-B14F-4D97-AF65-F5344CB8AC3E}">
        <p14:creationId xmlns:p14="http://schemas.microsoft.com/office/powerpoint/2010/main" val="126115463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Legal Disclaimer">
    <p:spTree>
      <p:nvGrpSpPr>
        <p:cNvPr id="1" name=""/>
        <p:cNvGrpSpPr/>
        <p:nvPr/>
      </p:nvGrpSpPr>
      <p:grpSpPr>
        <a:xfrm>
          <a:off x="0" y="0"/>
          <a:ext cx="0" cy="0"/>
          <a:chOff x="0" y="0"/>
          <a:chExt cx="0" cy="0"/>
        </a:xfrm>
      </p:grpSpPr>
      <p:sp>
        <p:nvSpPr>
          <p:cNvPr id="3" name="Text Placeholder 4"/>
          <p:cNvSpPr>
            <a:spLocks noGrp="1"/>
          </p:cNvSpPr>
          <p:nvPr>
            <p:ph type="body" sz="quarter" idx="11" hasCustomPrompt="1"/>
          </p:nvPr>
        </p:nvSpPr>
        <p:spPr>
          <a:xfrm>
            <a:off x="1223443" y="1343007"/>
            <a:ext cx="10748433" cy="4387849"/>
          </a:xfrm>
          <a:prstGeom prst="rect">
            <a:avLst/>
          </a:prstGeom>
        </p:spPr>
        <p:txBody>
          <a:bodyPr numCol="3" spcCol="182880" anchor="t">
            <a:noAutofit/>
          </a:bodyPr>
          <a:lstStyle>
            <a:lvl1pPr marL="0" indent="0">
              <a:lnSpc>
                <a:spcPct val="100000"/>
              </a:lnSpc>
              <a:spcBef>
                <a:spcPts val="0"/>
              </a:spcBef>
              <a:spcAft>
                <a:spcPts val="900"/>
              </a:spcAft>
              <a:buNone/>
              <a:defRPr sz="900" baseline="0">
                <a:solidFill>
                  <a:schemeClr val="tx1">
                    <a:lumMod val="50000"/>
                    <a:lumOff val="50000"/>
                  </a:schemeClr>
                </a:solidFill>
                <a:latin typeface="Helvetica Neue"/>
              </a:defRPr>
            </a:lvl1pPr>
          </a:lstStyle>
          <a:p>
            <a:pPr lvl="0"/>
            <a:r>
              <a:rPr lang="en-US" dirty="0" smtClean="0"/>
              <a:t>3-column legal text</a:t>
            </a:r>
            <a:endParaRPr lang="en-US" dirty="0"/>
          </a:p>
        </p:txBody>
      </p:sp>
      <p:sp>
        <p:nvSpPr>
          <p:cNvPr id="4" name="Title 1"/>
          <p:cNvSpPr>
            <a:spLocks noGrp="1"/>
          </p:cNvSpPr>
          <p:nvPr>
            <p:ph type="title" hasCustomPrompt="1"/>
          </p:nvPr>
        </p:nvSpPr>
        <p:spPr>
          <a:xfrm>
            <a:off x="1227667" y="366194"/>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Click to edit Legal Disclaimer Title</a:t>
            </a:r>
            <a:endParaRPr lang="en-US" dirty="0"/>
          </a:p>
        </p:txBody>
      </p:sp>
    </p:spTree>
    <p:extLst>
      <p:ext uri="{BB962C8B-B14F-4D97-AF65-F5344CB8AC3E}">
        <p14:creationId xmlns:p14="http://schemas.microsoft.com/office/powerpoint/2010/main" val="180489262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General">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Headline</a:t>
            </a:r>
            <a:endParaRPr lang="en-US" dirty="0"/>
          </a:p>
        </p:txBody>
      </p:sp>
      <p:sp>
        <p:nvSpPr>
          <p:cNvPr id="13" name="Content Placeholder 5"/>
          <p:cNvSpPr>
            <a:spLocks noGrp="1"/>
          </p:cNvSpPr>
          <p:nvPr>
            <p:ph sz="quarter" idx="11" hasCustomPrompt="1"/>
          </p:nvPr>
        </p:nvSpPr>
        <p:spPr>
          <a:xfrm>
            <a:off x="1227667" y="1343384"/>
            <a:ext cx="10744200" cy="4380089"/>
          </a:xfrm>
          <a:prstGeom prst="rect">
            <a:avLst/>
          </a:prstGeom>
        </p:spPr>
        <p:txBody>
          <a:bodyPr vert="horz"/>
          <a:lstStyle>
            <a:lvl1pPr>
              <a:defRPr sz="2600" b="0" i="0">
                <a:solidFill>
                  <a:srgbClr val="7F7F7F"/>
                </a:solidFill>
                <a:latin typeface="Helvetica Neue"/>
                <a:cs typeface="Helvetica Neue"/>
              </a:defRPr>
            </a:lvl1pPr>
            <a:lvl2pPr>
              <a:defRPr sz="2400">
                <a:solidFill>
                  <a:srgbClr val="7F7F7F"/>
                </a:solidFill>
              </a:defRPr>
            </a:lvl2pPr>
            <a:lvl3pPr>
              <a:defRPr sz="2000">
                <a:solidFill>
                  <a:srgbClr val="7F7F7F"/>
                </a:solidFill>
              </a:defRPr>
            </a:lvl3pPr>
            <a:lvl4pPr>
              <a:defRPr sz="1800">
                <a:solidFill>
                  <a:srgbClr val="7F7F7F"/>
                </a:solidFill>
              </a:defRPr>
            </a:lvl4pPr>
            <a:lvl5pPr>
              <a:defRPr sz="1600">
                <a:solidFill>
                  <a:srgbClr val="7F7F7F"/>
                </a:solidFill>
              </a:defRPr>
            </a:lvl5pPr>
          </a:lstStyle>
          <a:p>
            <a:pPr lvl="0"/>
            <a:r>
              <a:rPr lang="en-US" dirty="0" smtClean="0"/>
              <a:t>Text</a:t>
            </a:r>
          </a:p>
        </p:txBody>
      </p:sp>
    </p:spTree>
    <p:extLst>
      <p:ext uri="{BB962C8B-B14F-4D97-AF65-F5344CB8AC3E}">
        <p14:creationId xmlns:p14="http://schemas.microsoft.com/office/powerpoint/2010/main" val="245959586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Default Content">
    <p:bg>
      <p:bgPr>
        <a:solidFill>
          <a:srgbClr val="E61423"/>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22249126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1_Default Content">
    <p:bg>
      <p:bgPr>
        <a:solidFill>
          <a:srgbClr val="1351AD"/>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181437762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2_Default Content">
    <p:bg>
      <p:bgPr>
        <a:solidFill>
          <a:srgbClr val="9D9D9D"/>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391544353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3_Default Content">
    <p:bg>
      <p:bgPr>
        <a:solidFill>
          <a:srgbClr val="F5750B"/>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3466930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efault Content">
    <p:spTree>
      <p:nvGrpSpPr>
        <p:cNvPr id="1" name=""/>
        <p:cNvGrpSpPr/>
        <p:nvPr/>
      </p:nvGrpSpPr>
      <p:grpSpPr>
        <a:xfrm>
          <a:off x="0" y="0"/>
          <a:ext cx="0" cy="0"/>
          <a:chOff x="0" y="0"/>
          <a:chExt cx="0" cy="0"/>
        </a:xfrm>
      </p:grpSpPr>
      <p:sp>
        <p:nvSpPr>
          <p:cNvPr id="6" name="Title 1"/>
          <p:cNvSpPr>
            <a:spLocks noGrp="1"/>
          </p:cNvSpPr>
          <p:nvPr>
            <p:ph type="title"/>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1231902" y="1343031"/>
            <a:ext cx="10744201" cy="4391025"/>
          </a:xfrm>
          <a:prstGeom prst="rect">
            <a:avLst/>
          </a:prstGeom>
        </p:spPr>
        <p:txBody>
          <a:bodyPr numCol="1" spcCol="0" anchor="t">
            <a:normAutofit/>
          </a:bodyPr>
          <a:lstStyle>
            <a:lvl1pPr marL="457200" indent="-457200">
              <a:lnSpc>
                <a:spcPct val="100000"/>
              </a:lnSpc>
              <a:spcBef>
                <a:spcPts val="824"/>
              </a:spcBef>
              <a:buClr>
                <a:srgbClr val="135FA5"/>
              </a:buClr>
              <a:buSzPct val="100000"/>
              <a:buFont typeface="Arial" panose="020B0604020202020204" pitchFamily="34" charset="0"/>
              <a:buChar char="•"/>
              <a:tabLst/>
              <a:defRPr sz="2800">
                <a:solidFill>
                  <a:schemeClr val="tx1">
                    <a:lumMod val="50000"/>
                    <a:lumOff val="50000"/>
                  </a:schemeClr>
                </a:solidFill>
                <a:latin typeface="Helvetica Neue"/>
              </a:defRPr>
            </a:lvl1pPr>
            <a:lvl2pPr marL="801688" indent="-342900">
              <a:lnSpc>
                <a:spcPct val="100000"/>
              </a:lnSpc>
              <a:spcBef>
                <a:spcPts val="824"/>
              </a:spcBef>
              <a:buClr>
                <a:srgbClr val="135FA5"/>
              </a:buClr>
              <a:buFontTx/>
              <a:buChar char="-"/>
              <a:tabLst/>
              <a:defRPr sz="2400" b="0" baseline="0">
                <a:solidFill>
                  <a:schemeClr val="tx1">
                    <a:lumMod val="50000"/>
                    <a:lumOff val="50000"/>
                  </a:schemeClr>
                </a:solidFill>
                <a:latin typeface="Helvetica Neue"/>
              </a:defRPr>
            </a:lvl2pPr>
            <a:lvl3pPr marL="1257300" indent="-342900">
              <a:lnSpc>
                <a:spcPct val="100000"/>
              </a:lnSpc>
              <a:spcBef>
                <a:spcPts val="824"/>
              </a:spcBef>
              <a:buClr>
                <a:srgbClr val="135FA5"/>
              </a:buClr>
              <a:buFont typeface="Arial" panose="020B0604020202020204" pitchFamily="34" charset="0"/>
              <a:buChar char="•"/>
              <a:defRPr sz="2000">
                <a:solidFill>
                  <a:schemeClr val="tx1">
                    <a:lumMod val="50000"/>
                    <a:lumOff val="50000"/>
                  </a:schemeClr>
                </a:solidFill>
              </a:defRPr>
            </a:lvl3pPr>
            <a:lvl4pPr>
              <a:lnSpc>
                <a:spcPct val="100000"/>
              </a:lnSpc>
              <a:spcBef>
                <a:spcPts val="824"/>
              </a:spcBef>
              <a:buClr>
                <a:srgbClr val="135FA5"/>
              </a:buClr>
              <a:defRPr sz="1600">
                <a:solidFill>
                  <a:schemeClr val="tx1">
                    <a:lumMod val="50000"/>
                    <a:lumOff val="50000"/>
                  </a:schemeClr>
                </a:solidFill>
              </a:defRPr>
            </a:lvl4pPr>
            <a:lvl5pPr>
              <a:lnSpc>
                <a:spcPct val="100000"/>
              </a:lnSpc>
              <a:spcBef>
                <a:spcPts val="824"/>
              </a:spcBef>
              <a:buClr>
                <a:srgbClr val="135FA5"/>
              </a:buClr>
              <a:defRPr sz="1600">
                <a:solidFill>
                  <a:schemeClr val="tx1">
                    <a:lumMod val="50000"/>
                    <a:lumOff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02561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363278935"/>
              </p:ext>
            </p:extLst>
          </p:nvPr>
        </p:nvGraphicFramePr>
        <p:xfrm>
          <a:off x="1016001" y="1206507"/>
          <a:ext cx="10972800" cy="4651420"/>
        </p:xfrm>
        <a:graphic>
          <a:graphicData uri="http://schemas.openxmlformats.org/drawingml/2006/table">
            <a:tbl>
              <a:tblPr>
                <a:tableStyleId>{5C22544A-7EE6-4342-B048-85BDC9FD1C3A}</a:tableStyleId>
              </a:tblPr>
              <a:tblGrid>
                <a:gridCol w="5691287"/>
                <a:gridCol w="5281513"/>
              </a:tblGrid>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38100" cap="flat" cmpd="sng" algn="ctr">
                      <a:solidFill>
                        <a:schemeClr val="accent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62616">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0299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r h="979831">
                <a:tc>
                  <a:txBody>
                    <a:bodyPr/>
                    <a:lstStyle/>
                    <a:p>
                      <a:pPr>
                        <a:tabLst>
                          <a:tab pos="2174875" algn="l"/>
                        </a:tabLst>
                      </a:pPr>
                      <a:r>
                        <a:rPr lang="en-US" sz="2400" b="1" dirty="0" smtClean="0">
                          <a:solidFill>
                            <a:schemeClr val="tx1">
                              <a:lumMod val="50000"/>
                              <a:lumOff val="50000"/>
                            </a:schemeClr>
                          </a:solidFill>
                          <a:latin typeface="Helvetica Neue"/>
                        </a:rPr>
                        <a:t>Topic</a:t>
                      </a:r>
                      <a:endParaRPr lang="en-US" sz="2400" b="1" dirty="0">
                        <a:solidFill>
                          <a:schemeClr val="tx1">
                            <a:lumMod val="50000"/>
                            <a:lumOff val="50000"/>
                          </a:schemeClr>
                        </a:solidFill>
                        <a:latin typeface="Helvetica Neue"/>
                      </a:endParaRPr>
                    </a:p>
                  </a:txBody>
                  <a:tcPr marL="116096" marR="116096" marT="85735" marB="85735">
                    <a:lnR w="9525" cap="flat" cmpd="sng" algn="ctr">
                      <a:no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r>
                        <a:rPr lang="en-US" sz="2400" b="1" dirty="0" smtClean="0">
                          <a:solidFill>
                            <a:schemeClr val="tx1">
                              <a:lumMod val="50000"/>
                              <a:lumOff val="50000"/>
                            </a:schemeClr>
                          </a:solidFill>
                          <a:latin typeface="Helvetica Neue"/>
                        </a:rPr>
                        <a:t>Presenter</a:t>
                      </a:r>
                    </a:p>
                    <a:p>
                      <a:r>
                        <a:rPr lang="en-US" sz="2400" b="1" dirty="0" smtClean="0">
                          <a:solidFill>
                            <a:schemeClr val="tx1">
                              <a:lumMod val="50000"/>
                              <a:lumOff val="50000"/>
                            </a:schemeClr>
                          </a:solidFill>
                          <a:latin typeface="Helvetica Neue"/>
                        </a:rPr>
                        <a:t>Title</a:t>
                      </a:r>
                    </a:p>
                  </a:txBody>
                  <a:tcPr marL="116096" marR="116096" marT="85735" marB="85735">
                    <a:lnL w="9525" cap="flat" cmpd="sng" algn="ctr">
                      <a:noFill/>
                      <a:prstDash val="solid"/>
                      <a:round/>
                      <a:headEnd type="none" w="med" len="med"/>
                      <a:tailEnd type="none" w="med" len="med"/>
                    </a:lnL>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r>
            </a:tbl>
          </a:graphicData>
        </a:graphic>
      </p:graphicFrame>
      <p:sp>
        <p:nvSpPr>
          <p:cNvPr id="4" name="Title 1"/>
          <p:cNvSpPr>
            <a:spLocks noGrp="1"/>
          </p:cNvSpPr>
          <p:nvPr>
            <p:ph type="title" hasCustomPrompt="1"/>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Agenda</a:t>
            </a:r>
            <a:endParaRPr lang="en-US" dirty="0"/>
          </a:p>
        </p:txBody>
      </p:sp>
    </p:spTree>
    <p:extLst>
      <p:ext uri="{BB962C8B-B14F-4D97-AF65-F5344CB8AC3E}">
        <p14:creationId xmlns:p14="http://schemas.microsoft.com/office/powerpoint/2010/main" val="2574018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egal Disclaimer">
    <p:spTree>
      <p:nvGrpSpPr>
        <p:cNvPr id="1" name=""/>
        <p:cNvGrpSpPr/>
        <p:nvPr/>
      </p:nvGrpSpPr>
      <p:grpSpPr>
        <a:xfrm>
          <a:off x="0" y="0"/>
          <a:ext cx="0" cy="0"/>
          <a:chOff x="0" y="0"/>
          <a:chExt cx="0" cy="0"/>
        </a:xfrm>
      </p:grpSpPr>
      <p:sp>
        <p:nvSpPr>
          <p:cNvPr id="3" name="Text Placeholder 4"/>
          <p:cNvSpPr>
            <a:spLocks noGrp="1"/>
          </p:cNvSpPr>
          <p:nvPr>
            <p:ph type="body" sz="quarter" idx="11" hasCustomPrompt="1"/>
          </p:nvPr>
        </p:nvSpPr>
        <p:spPr>
          <a:xfrm>
            <a:off x="1223443" y="1343007"/>
            <a:ext cx="10748433" cy="4387849"/>
          </a:xfrm>
          <a:prstGeom prst="rect">
            <a:avLst/>
          </a:prstGeom>
        </p:spPr>
        <p:txBody>
          <a:bodyPr numCol="3" spcCol="182880" anchor="t">
            <a:noAutofit/>
          </a:bodyPr>
          <a:lstStyle>
            <a:lvl1pPr marL="0" indent="0">
              <a:lnSpc>
                <a:spcPct val="100000"/>
              </a:lnSpc>
              <a:spcBef>
                <a:spcPts val="0"/>
              </a:spcBef>
              <a:spcAft>
                <a:spcPts val="900"/>
              </a:spcAft>
              <a:buNone/>
              <a:defRPr sz="900" baseline="0">
                <a:solidFill>
                  <a:schemeClr val="tx1">
                    <a:lumMod val="50000"/>
                    <a:lumOff val="50000"/>
                  </a:schemeClr>
                </a:solidFill>
                <a:latin typeface="Helvetica Neue"/>
              </a:defRPr>
            </a:lvl1pPr>
          </a:lstStyle>
          <a:p>
            <a:pPr lvl="0"/>
            <a:r>
              <a:rPr lang="en-US" dirty="0" smtClean="0"/>
              <a:t>3-column legal text</a:t>
            </a:r>
            <a:endParaRPr lang="en-US" dirty="0"/>
          </a:p>
        </p:txBody>
      </p:sp>
      <p:sp>
        <p:nvSpPr>
          <p:cNvPr id="4" name="Title 1"/>
          <p:cNvSpPr>
            <a:spLocks noGrp="1"/>
          </p:cNvSpPr>
          <p:nvPr>
            <p:ph type="title" hasCustomPrompt="1"/>
          </p:nvPr>
        </p:nvSpPr>
        <p:spPr>
          <a:xfrm>
            <a:off x="1227667" y="366194"/>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Click to edit Legal Disclaimer Title</a:t>
            </a:r>
            <a:endParaRPr lang="en-US" dirty="0"/>
          </a:p>
        </p:txBody>
      </p:sp>
    </p:spTree>
    <p:extLst>
      <p:ext uri="{BB962C8B-B14F-4D97-AF65-F5344CB8AC3E}">
        <p14:creationId xmlns:p14="http://schemas.microsoft.com/office/powerpoint/2010/main" val="2784847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eneral">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1227667" y="366191"/>
            <a:ext cx="10744200" cy="977193"/>
          </a:xfrm>
          <a:prstGeom prst="rect">
            <a:avLst/>
          </a:prstGeom>
        </p:spPr>
        <p:txBody>
          <a:bodyPr vert="horz"/>
          <a:lstStyle>
            <a:lvl1pPr algn="l">
              <a:defRPr sz="2900" b="1" i="0">
                <a:solidFill>
                  <a:schemeClr val="tx1">
                    <a:lumMod val="50000"/>
                    <a:lumOff val="50000"/>
                  </a:schemeClr>
                </a:solidFill>
                <a:latin typeface="Helvetica Neue"/>
                <a:cs typeface="Helvetica Neue"/>
              </a:defRPr>
            </a:lvl1pPr>
          </a:lstStyle>
          <a:p>
            <a:r>
              <a:rPr lang="en-US" dirty="0" smtClean="0"/>
              <a:t>Headline</a:t>
            </a:r>
            <a:endParaRPr lang="en-US" dirty="0"/>
          </a:p>
        </p:txBody>
      </p:sp>
      <p:sp>
        <p:nvSpPr>
          <p:cNvPr id="13" name="Content Placeholder 5"/>
          <p:cNvSpPr>
            <a:spLocks noGrp="1"/>
          </p:cNvSpPr>
          <p:nvPr>
            <p:ph sz="quarter" idx="11" hasCustomPrompt="1"/>
          </p:nvPr>
        </p:nvSpPr>
        <p:spPr>
          <a:xfrm>
            <a:off x="1227667" y="1343384"/>
            <a:ext cx="10744200" cy="4380089"/>
          </a:xfrm>
          <a:prstGeom prst="rect">
            <a:avLst/>
          </a:prstGeom>
        </p:spPr>
        <p:txBody>
          <a:bodyPr vert="horz"/>
          <a:lstStyle>
            <a:lvl1pPr>
              <a:defRPr sz="2600" b="0" i="0">
                <a:solidFill>
                  <a:srgbClr val="7F7F7F"/>
                </a:solidFill>
                <a:latin typeface="Helvetica Neue"/>
                <a:cs typeface="Helvetica Neue"/>
              </a:defRPr>
            </a:lvl1pPr>
            <a:lvl2pPr>
              <a:defRPr sz="2400">
                <a:solidFill>
                  <a:srgbClr val="7F7F7F"/>
                </a:solidFill>
              </a:defRPr>
            </a:lvl2pPr>
            <a:lvl3pPr>
              <a:defRPr sz="2000">
                <a:solidFill>
                  <a:srgbClr val="7F7F7F"/>
                </a:solidFill>
              </a:defRPr>
            </a:lvl3pPr>
            <a:lvl4pPr>
              <a:defRPr sz="1800">
                <a:solidFill>
                  <a:srgbClr val="7F7F7F"/>
                </a:solidFill>
              </a:defRPr>
            </a:lvl4pPr>
            <a:lvl5pPr>
              <a:defRPr sz="1600">
                <a:solidFill>
                  <a:srgbClr val="7F7F7F"/>
                </a:solidFill>
              </a:defRPr>
            </a:lvl5pPr>
          </a:lstStyle>
          <a:p>
            <a:pPr lvl="0"/>
            <a:r>
              <a:rPr lang="en-US" dirty="0" smtClean="0"/>
              <a:t>Text</a:t>
            </a:r>
          </a:p>
        </p:txBody>
      </p:sp>
    </p:spTree>
    <p:extLst>
      <p:ext uri="{BB962C8B-B14F-4D97-AF65-F5344CB8AC3E}">
        <p14:creationId xmlns:p14="http://schemas.microsoft.com/office/powerpoint/2010/main" val="2808230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efault Content">
    <p:bg>
      <p:bgPr>
        <a:solidFill>
          <a:srgbClr val="E61423"/>
        </a:solid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440266" y="366191"/>
            <a:ext cx="11531601" cy="977193"/>
          </a:xfrm>
          <a:prstGeom prst="rect">
            <a:avLst/>
          </a:prstGeom>
        </p:spPr>
        <p:txBody>
          <a:bodyPr vert="horz"/>
          <a:lstStyle>
            <a:lvl1pPr algn="l">
              <a:defRPr sz="2900" b="1" i="0">
                <a:solidFill>
                  <a:schemeClr val="bg1"/>
                </a:solidFill>
                <a:latin typeface="Helvetica Neue"/>
                <a:cs typeface="Helvetica Neue"/>
              </a:defRPr>
            </a:lvl1pPr>
          </a:lstStyle>
          <a:p>
            <a:r>
              <a:rPr lang="en-US" smtClean="0"/>
              <a:t>Click to edit Master title style</a:t>
            </a:r>
            <a:endParaRPr lang="en-US" dirty="0"/>
          </a:p>
        </p:txBody>
      </p:sp>
      <p:sp>
        <p:nvSpPr>
          <p:cNvPr id="7" name="Text Placeholder 4"/>
          <p:cNvSpPr>
            <a:spLocks noGrp="1"/>
          </p:cNvSpPr>
          <p:nvPr>
            <p:ph type="body" sz="quarter" idx="12"/>
          </p:nvPr>
        </p:nvSpPr>
        <p:spPr>
          <a:xfrm>
            <a:off x="444501" y="1343031"/>
            <a:ext cx="11531603" cy="4391025"/>
          </a:xfrm>
          <a:prstGeom prst="rect">
            <a:avLst/>
          </a:prstGeom>
        </p:spPr>
        <p:txBody>
          <a:bodyPr numCol="1" spcCol="0" anchor="t">
            <a:normAutofit/>
          </a:bodyPr>
          <a:lstStyle>
            <a:lvl1pPr marL="457200" indent="-457200">
              <a:lnSpc>
                <a:spcPct val="150000"/>
              </a:lnSpc>
              <a:buClr>
                <a:schemeClr val="bg1"/>
              </a:buClr>
              <a:buSzPct val="100000"/>
              <a:buFont typeface="Arial" panose="020B0604020202020204" pitchFamily="34" charset="0"/>
              <a:buChar char="•"/>
              <a:tabLst/>
              <a:defRPr sz="2800">
                <a:solidFill>
                  <a:schemeClr val="bg1"/>
                </a:solidFill>
                <a:latin typeface="Helvetica Neue"/>
              </a:defRPr>
            </a:lvl1pPr>
            <a:lvl2pPr marL="801688" indent="-342900">
              <a:buClr>
                <a:schemeClr val="bg1"/>
              </a:buClr>
              <a:buFontTx/>
              <a:buChar char="-"/>
              <a:tabLst/>
              <a:defRPr sz="2400" b="0" baseline="0">
                <a:solidFill>
                  <a:schemeClr val="bg1"/>
                </a:solidFill>
                <a:latin typeface="Helvetica Neue"/>
              </a:defRPr>
            </a:lvl2pPr>
            <a:lvl3pPr marL="1257300" indent="-342900">
              <a:buClr>
                <a:schemeClr val="bg1"/>
              </a:buClr>
              <a:buFont typeface="Arial" panose="020B0604020202020204" pitchFamily="34" charset="0"/>
              <a:buChar char="•"/>
              <a:defRPr sz="2000">
                <a:solidFill>
                  <a:schemeClr val="bg1"/>
                </a:solidFill>
              </a:defRPr>
            </a:lvl3pPr>
            <a:lvl4pPr>
              <a:buClr>
                <a:schemeClr val="bg1"/>
              </a:buClr>
              <a:defRPr sz="1600">
                <a:solidFill>
                  <a:schemeClr val="bg1"/>
                </a:solidFill>
              </a:defRPr>
            </a:lvl4pPr>
            <a:lvl5pPr>
              <a:buClr>
                <a:schemeClr val="bg1"/>
              </a:buClr>
              <a:defRPr sz="16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10"/>
          </p:nvPr>
        </p:nvSpPr>
        <p:spPr>
          <a:xfrm>
            <a:off x="8957733" y="6215249"/>
            <a:ext cx="2844800" cy="365125"/>
          </a:xfrm>
          <a:prstGeom prst="rect">
            <a:avLst/>
          </a:prstGeom>
        </p:spPr>
        <p:txBody>
          <a:bodyPr/>
          <a:lstStyle>
            <a:lvl1pPr algn="r">
              <a:defRPr sz="1500">
                <a:solidFill>
                  <a:schemeClr val="bg1"/>
                </a:solidFill>
              </a:defRPr>
            </a:lvl1pPr>
          </a:lstStyle>
          <a:p>
            <a:fld id="{276FD26B-002C-E34F-B77B-C2A568AAB5B9}" type="slidenum">
              <a:rPr lang="en-US" smtClean="0"/>
              <a:pPr/>
              <a:t>‹#›</a:t>
            </a:fld>
            <a:endParaRPr lang="en-US" dirty="0"/>
          </a:p>
        </p:txBody>
      </p:sp>
    </p:spTree>
    <p:extLst>
      <p:ext uri="{BB962C8B-B14F-4D97-AF65-F5344CB8AC3E}">
        <p14:creationId xmlns:p14="http://schemas.microsoft.com/office/powerpoint/2010/main" val="343774000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image" Target="../media/image3.png"/><Relationship Id="rId5" Type="http://schemas.openxmlformats.org/officeDocument/2006/relationships/theme" Target="../theme/theme10.xml"/><Relationship Id="rId4" Type="http://schemas.openxmlformats.org/officeDocument/2006/relationships/slideLayout" Target="../slideLayouts/slideLayout42.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45.xml"/><Relationship Id="rId2" Type="http://schemas.openxmlformats.org/officeDocument/2006/relationships/slideLayout" Target="../slideLayouts/slideLayout44.xml"/><Relationship Id="rId1" Type="http://schemas.openxmlformats.org/officeDocument/2006/relationships/slideLayout" Target="../slideLayouts/slideLayout43.xml"/><Relationship Id="rId5" Type="http://schemas.openxmlformats.org/officeDocument/2006/relationships/theme" Target="../theme/theme11.xml"/><Relationship Id="rId4" Type="http://schemas.openxmlformats.org/officeDocument/2006/relationships/slideLayout" Target="../slideLayouts/slideLayout46.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5" Type="http://schemas.openxmlformats.org/officeDocument/2006/relationships/theme" Target="../theme/theme3.xml"/><Relationship Id="rId4"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5" Type="http://schemas.openxmlformats.org/officeDocument/2006/relationships/theme" Target="../theme/theme4.xml"/><Relationship Id="rId4" Type="http://schemas.openxmlformats.org/officeDocument/2006/relationships/slideLayout" Target="../slideLayouts/slideLayout16.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image" Target="../media/image3.png"/><Relationship Id="rId5" Type="http://schemas.openxmlformats.org/officeDocument/2006/relationships/theme" Target="../theme/theme5.xml"/><Relationship Id="rId4" Type="http://schemas.openxmlformats.org/officeDocument/2006/relationships/slideLayout" Target="../slideLayouts/slideLayout20.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5" Type="http://schemas.openxmlformats.org/officeDocument/2006/relationships/theme" Target="../theme/theme6.xml"/><Relationship Id="rId4" Type="http://schemas.openxmlformats.org/officeDocument/2006/relationships/slideLayout" Target="../slideLayouts/slideLayout24.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 Id="rId5" Type="http://schemas.openxmlformats.org/officeDocument/2006/relationships/theme" Target="../theme/theme7.xml"/><Relationship Id="rId4" Type="http://schemas.openxmlformats.org/officeDocument/2006/relationships/slideLayout" Target="../slideLayouts/slideLayout28.xml"/></Relationships>
</file>

<file path=ppt/slideMasters/_rels/slideMaster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1.xml"/><Relationship Id="rId7" Type="http://schemas.openxmlformats.org/officeDocument/2006/relationships/theme" Target="../theme/theme8.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37.xml"/><Relationship Id="rId2" Type="http://schemas.openxmlformats.org/officeDocument/2006/relationships/slideLayout" Target="../slideLayouts/slideLayout36.xml"/><Relationship Id="rId1" Type="http://schemas.openxmlformats.org/officeDocument/2006/relationships/slideLayout" Target="../slideLayouts/slideLayout35.xml"/><Relationship Id="rId5" Type="http://schemas.openxmlformats.org/officeDocument/2006/relationships/theme" Target="../theme/theme9.xml"/><Relationship Id="rId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08336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SearsHoldingsPowerPointDivder7_widescreen.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8134" y="355600"/>
            <a:ext cx="2472265" cy="6197600"/>
          </a:xfrm>
          <a:prstGeom prst="rect">
            <a:avLst/>
          </a:prstGeom>
        </p:spPr>
      </p:pic>
    </p:spTree>
    <p:extLst>
      <p:ext uri="{BB962C8B-B14F-4D97-AF65-F5344CB8AC3E}">
        <p14:creationId xmlns:p14="http://schemas.microsoft.com/office/powerpoint/2010/main" val="4034140131"/>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1226133"/>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SearsHoldingsPowerPointDivder7_widescreen.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8134" y="355600"/>
            <a:ext cx="2472265" cy="6197600"/>
          </a:xfrm>
          <a:prstGeom prst="rect">
            <a:avLst/>
          </a:prstGeom>
        </p:spPr>
      </p:pic>
    </p:spTree>
    <p:extLst>
      <p:ext uri="{BB962C8B-B14F-4D97-AF65-F5344CB8AC3E}">
        <p14:creationId xmlns:p14="http://schemas.microsoft.com/office/powerpoint/2010/main" val="1291474761"/>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1767828"/>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5353955"/>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SearsHoldingsPowerPointDivder7_widescreen.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8134" y="355600"/>
            <a:ext cx="2472265" cy="6197600"/>
          </a:xfrm>
          <a:prstGeom prst="rect">
            <a:avLst/>
          </a:prstGeom>
        </p:spPr>
      </p:pic>
    </p:spTree>
    <p:extLst>
      <p:ext uri="{BB962C8B-B14F-4D97-AF65-F5344CB8AC3E}">
        <p14:creationId xmlns:p14="http://schemas.microsoft.com/office/powerpoint/2010/main" val="1727709882"/>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425269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4884421"/>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SearsHoldingsPowerPointDivder7_widescreen.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8134" y="355600"/>
            <a:ext cx="2472265" cy="6197600"/>
          </a:xfrm>
          <a:prstGeom prst="rect">
            <a:avLst/>
          </a:prstGeom>
        </p:spPr>
      </p:pic>
    </p:spTree>
    <p:extLst>
      <p:ext uri="{BB962C8B-B14F-4D97-AF65-F5344CB8AC3E}">
        <p14:creationId xmlns:p14="http://schemas.microsoft.com/office/powerpoint/2010/main" val="3669988696"/>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39" r:id="rId5"/>
    <p:sldLayoutId id="2147483740" r:id="rId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5793738"/>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3" Type="http://schemas.openxmlformats.org/officeDocument/2006/relationships/hyperlink" Target="https://mtjira.searshc.com/jira/browse/IPS-3291" TargetMode="External"/><Relationship Id="rId2" Type="http://schemas.openxmlformats.org/officeDocument/2006/relationships/hyperlink" Target="https://mtjira.searshc.com/jira/browse/IPS-3325" TargetMode="External"/><Relationship Id="rId1" Type="http://schemas.openxmlformats.org/officeDocument/2006/relationships/slideLayout" Target="../slideLayouts/slideLayout34.xml"/><Relationship Id="rId5" Type="http://schemas.openxmlformats.org/officeDocument/2006/relationships/hyperlink" Target="https://mtjira.searshc.com/jira/browse/IPS-3748" TargetMode="External"/><Relationship Id="rId4" Type="http://schemas.openxmlformats.org/officeDocument/2006/relationships/hyperlink" Target="https://mtjira.searshc.com/jira/browse/IPS-3654"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mtjira.searshc.com/jira/browse/IPS-3759" TargetMode="External"/><Relationship Id="rId2" Type="http://schemas.openxmlformats.org/officeDocument/2006/relationships/hyperlink" Target="https://mtjira.searshc.com/jira/browse/IPS-3750" TargetMode="External"/><Relationship Id="rId1" Type="http://schemas.openxmlformats.org/officeDocument/2006/relationships/slideLayout" Target="../slideLayouts/slideLayout34.xml"/><Relationship Id="rId4" Type="http://schemas.openxmlformats.org/officeDocument/2006/relationships/hyperlink" Target="https://mtjira.searshc.com/jira/browse/IPS-3803"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1.xml"/><Relationship Id="rId1" Type="http://schemas.openxmlformats.org/officeDocument/2006/relationships/vmlDrawing" Target="../drawings/vmlDrawing2.vml"/><Relationship Id="rId4" Type="http://schemas.openxmlformats.org/officeDocument/2006/relationships/image" Target="../media/image6.w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3" Type="http://schemas.openxmlformats.org/officeDocument/2006/relationships/package" Target="../embeddings/Microsoft_PowerPoint_Presentation1.pptx"/><Relationship Id="rId2" Type="http://schemas.openxmlformats.org/officeDocument/2006/relationships/slideLayout" Target="../slideLayouts/slideLayout34.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SEARS</a:t>
            </a:r>
            <a:endParaRPr lang="en-US" dirty="0"/>
          </a:p>
        </p:txBody>
      </p:sp>
      <p:sp>
        <p:nvSpPr>
          <p:cNvPr id="4" name="Text Placeholder 3"/>
          <p:cNvSpPr>
            <a:spLocks noGrp="1"/>
          </p:cNvSpPr>
          <p:nvPr>
            <p:ph type="body" sz="quarter" idx="10"/>
          </p:nvPr>
        </p:nvSpPr>
        <p:spPr/>
        <p:txBody>
          <a:bodyPr/>
          <a:lstStyle/>
          <a:p>
            <a:r>
              <a:rPr lang="en-US" dirty="0" smtClean="0"/>
              <a:t>HEENA SALIM SHAIKH</a:t>
            </a:r>
            <a:endParaRPr lang="en-US" dirty="0"/>
          </a:p>
        </p:txBody>
      </p:sp>
    </p:spTree>
    <p:extLst>
      <p:ext uri="{BB962C8B-B14F-4D97-AF65-F5344CB8AC3E}">
        <p14:creationId xmlns:p14="http://schemas.microsoft.com/office/powerpoint/2010/main" val="42406709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905502"/>
          </a:xfrm>
        </p:spPr>
        <p:txBody>
          <a:bodyPr/>
          <a:lstStyle/>
          <a:p>
            <a:r>
              <a:rPr lang="en-US" sz="2400" b="1" dirty="0">
                <a:solidFill>
                  <a:srgbClr val="0070C0"/>
                </a:solidFill>
              </a:rPr>
              <a:t>8</a:t>
            </a:r>
            <a:r>
              <a:rPr lang="en-US" sz="2400" b="1" dirty="0" smtClean="0">
                <a:solidFill>
                  <a:srgbClr val="0070C0"/>
                </a:solidFill>
              </a:rPr>
              <a:t>.1 Trainings </a:t>
            </a:r>
            <a:r>
              <a:rPr lang="en-US" sz="2400" b="1" dirty="0">
                <a:solidFill>
                  <a:srgbClr val="0070C0"/>
                </a:solidFill>
              </a:rPr>
              <a:t>Conducted:-</a:t>
            </a:r>
          </a:p>
        </p:txBody>
      </p:sp>
      <p:sp>
        <p:nvSpPr>
          <p:cNvPr id="3" name="Content Placeholder 2"/>
          <p:cNvSpPr>
            <a:spLocks noGrp="1"/>
          </p:cNvSpPr>
          <p:nvPr>
            <p:ph idx="1"/>
          </p:nvPr>
        </p:nvSpPr>
        <p:spPr>
          <a:xfrm>
            <a:off x="1251678" y="978795"/>
            <a:ext cx="10178322" cy="5550794"/>
          </a:xfrm>
        </p:spPr>
        <p:txBody>
          <a:bodyPr/>
          <a:lstStyle/>
          <a:p>
            <a:pPr>
              <a:buFont typeface="Wingdings" panose="05000000000000000000" pitchFamily="2" charset="2"/>
              <a:buChar char="v"/>
            </a:pPr>
            <a:r>
              <a:rPr lang="en-US" sz="1700" b="1" dirty="0">
                <a:solidFill>
                  <a:srgbClr val="3366FF"/>
                </a:solidFill>
              </a:rPr>
              <a:t>Hive Trainings Conducted</a:t>
            </a:r>
          </a:p>
          <a:p>
            <a:r>
              <a:rPr lang="en-US" sz="1700" dirty="0" smtClean="0">
                <a:solidFill>
                  <a:schemeClr val="accent2">
                    <a:lumMod val="50000"/>
                  </a:schemeClr>
                </a:solidFill>
              </a:rPr>
              <a:t>What </a:t>
            </a:r>
            <a:r>
              <a:rPr lang="en-US" sz="1700" dirty="0">
                <a:solidFill>
                  <a:schemeClr val="accent2">
                    <a:lumMod val="50000"/>
                  </a:schemeClr>
                </a:solidFill>
              </a:rPr>
              <a:t>is hive </a:t>
            </a:r>
          </a:p>
          <a:p>
            <a:r>
              <a:rPr lang="en-US" sz="1700" dirty="0">
                <a:solidFill>
                  <a:schemeClr val="accent2">
                    <a:lumMod val="50000"/>
                  </a:schemeClr>
                </a:solidFill>
              </a:rPr>
              <a:t>Who developed hive </a:t>
            </a:r>
            <a:endParaRPr lang="en-US" sz="1700" dirty="0" smtClean="0">
              <a:solidFill>
                <a:schemeClr val="accent2">
                  <a:lumMod val="50000"/>
                </a:schemeClr>
              </a:solidFill>
            </a:endParaRPr>
          </a:p>
          <a:p>
            <a:r>
              <a:rPr lang="en-US" sz="1700" dirty="0" smtClean="0">
                <a:solidFill>
                  <a:schemeClr val="accent2">
                    <a:lumMod val="50000"/>
                  </a:schemeClr>
                </a:solidFill>
              </a:rPr>
              <a:t>Joins in hive</a:t>
            </a:r>
          </a:p>
          <a:p>
            <a:r>
              <a:rPr lang="en-US" sz="1700" dirty="0" smtClean="0">
                <a:solidFill>
                  <a:schemeClr val="accent2">
                    <a:lumMod val="50000"/>
                  </a:schemeClr>
                </a:solidFill>
              </a:rPr>
              <a:t>Querying in hive</a:t>
            </a:r>
            <a:endParaRPr lang="en-US" sz="1700" dirty="0">
              <a:solidFill>
                <a:schemeClr val="accent2">
                  <a:lumMod val="50000"/>
                </a:schemeClr>
              </a:solidFill>
            </a:endParaRPr>
          </a:p>
          <a:p>
            <a:r>
              <a:rPr lang="en-US" sz="1700" dirty="0">
                <a:solidFill>
                  <a:schemeClr val="accent2">
                    <a:lumMod val="50000"/>
                  </a:schemeClr>
                </a:solidFill>
              </a:rPr>
              <a:t>What is external </a:t>
            </a:r>
            <a:r>
              <a:rPr lang="en-US" sz="1700" dirty="0" smtClean="0">
                <a:solidFill>
                  <a:schemeClr val="accent2">
                    <a:lumMod val="50000"/>
                  </a:schemeClr>
                </a:solidFill>
              </a:rPr>
              <a:t>table</a:t>
            </a:r>
          </a:p>
          <a:p>
            <a:r>
              <a:rPr lang="en-US" sz="1700" dirty="0" smtClean="0">
                <a:solidFill>
                  <a:schemeClr val="accent2">
                    <a:lumMod val="50000"/>
                  </a:schemeClr>
                </a:solidFill>
              </a:rPr>
              <a:t>What is internal table</a:t>
            </a:r>
          </a:p>
          <a:p>
            <a:r>
              <a:rPr lang="en-US" sz="1700" dirty="0" smtClean="0">
                <a:solidFill>
                  <a:schemeClr val="accent2">
                    <a:lumMod val="50000"/>
                  </a:schemeClr>
                </a:solidFill>
              </a:rPr>
              <a:t>Difference between internal and external table</a:t>
            </a:r>
            <a:endParaRPr lang="en-US" sz="1700" dirty="0">
              <a:solidFill>
                <a:schemeClr val="accent2">
                  <a:lumMod val="50000"/>
                </a:schemeClr>
              </a:solidFill>
            </a:endParaRPr>
          </a:p>
          <a:p>
            <a:r>
              <a:rPr lang="en-US" sz="1700" dirty="0">
                <a:solidFill>
                  <a:schemeClr val="accent2">
                    <a:lumMod val="50000"/>
                  </a:schemeClr>
                </a:solidFill>
              </a:rPr>
              <a:t>Use of </a:t>
            </a:r>
            <a:r>
              <a:rPr lang="en-US" sz="1700" dirty="0" smtClean="0">
                <a:solidFill>
                  <a:schemeClr val="accent2">
                    <a:lumMod val="50000"/>
                  </a:schemeClr>
                </a:solidFill>
              </a:rPr>
              <a:t>external table</a:t>
            </a:r>
            <a:r>
              <a:rPr lang="en-US" sz="1700" dirty="0">
                <a:solidFill>
                  <a:schemeClr val="accent2">
                    <a:lumMod val="50000"/>
                  </a:schemeClr>
                </a:solidFill>
              </a:rPr>
              <a:t>	</a:t>
            </a:r>
          </a:p>
          <a:p>
            <a:r>
              <a:rPr lang="en-US" sz="1700" dirty="0">
                <a:solidFill>
                  <a:schemeClr val="accent2">
                    <a:lumMod val="50000"/>
                  </a:schemeClr>
                </a:solidFill>
              </a:rPr>
              <a:t>Loading data in external table </a:t>
            </a:r>
            <a:endParaRPr lang="en-US" sz="1700" dirty="0" smtClean="0">
              <a:solidFill>
                <a:schemeClr val="accent2">
                  <a:lumMod val="50000"/>
                </a:schemeClr>
              </a:solidFill>
            </a:endParaRPr>
          </a:p>
          <a:p>
            <a:r>
              <a:rPr lang="en-US" sz="1700" dirty="0" smtClean="0">
                <a:solidFill>
                  <a:schemeClr val="accent2">
                    <a:lumMod val="50000"/>
                  </a:schemeClr>
                </a:solidFill>
              </a:rPr>
              <a:t>Loading data  in internal table</a:t>
            </a:r>
          </a:p>
          <a:p>
            <a:r>
              <a:rPr lang="en-US" sz="1700" dirty="0" smtClean="0">
                <a:solidFill>
                  <a:schemeClr val="accent2">
                    <a:lumMod val="50000"/>
                  </a:schemeClr>
                </a:solidFill>
              </a:rPr>
              <a:t>Loading data in internal table</a:t>
            </a:r>
          </a:p>
          <a:p>
            <a:r>
              <a:rPr lang="en-US" sz="1700" dirty="0" smtClean="0">
                <a:solidFill>
                  <a:schemeClr val="accent2">
                    <a:lumMod val="50000"/>
                  </a:schemeClr>
                </a:solidFill>
              </a:rPr>
              <a:t>Loading data in internal table.</a:t>
            </a:r>
          </a:p>
          <a:p>
            <a:endParaRPr lang="en-US" sz="1700" dirty="0">
              <a:solidFill>
                <a:schemeClr val="accent2">
                  <a:lumMod val="50000"/>
                </a:schemeClr>
              </a:solidFill>
            </a:endParaRPr>
          </a:p>
        </p:txBody>
      </p:sp>
    </p:spTree>
    <p:extLst>
      <p:ext uri="{BB962C8B-B14F-4D97-AF65-F5344CB8AC3E}">
        <p14:creationId xmlns:p14="http://schemas.microsoft.com/office/powerpoint/2010/main" val="30291239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a:solidFill>
                  <a:srgbClr val="0070C0"/>
                </a:solidFill>
              </a:rPr>
              <a:t>8</a:t>
            </a:r>
            <a:r>
              <a:rPr lang="en-US" sz="2400" b="1" dirty="0" smtClean="0">
                <a:solidFill>
                  <a:srgbClr val="0070C0"/>
                </a:solidFill>
              </a:rPr>
              <a:t>.2 Trainings </a:t>
            </a:r>
            <a:r>
              <a:rPr lang="en-US" sz="2400" b="1" dirty="0">
                <a:solidFill>
                  <a:srgbClr val="0070C0"/>
                </a:solidFill>
              </a:rPr>
              <a:t>Conducted:-</a:t>
            </a:r>
            <a:endParaRPr lang="en-US" sz="2400" dirty="0"/>
          </a:p>
        </p:txBody>
      </p:sp>
      <p:sp>
        <p:nvSpPr>
          <p:cNvPr id="3" name="Content Placeholder 2"/>
          <p:cNvSpPr>
            <a:spLocks noGrp="1"/>
          </p:cNvSpPr>
          <p:nvPr>
            <p:ph idx="1"/>
          </p:nvPr>
        </p:nvSpPr>
        <p:spPr>
          <a:xfrm>
            <a:off x="1251678" y="991673"/>
            <a:ext cx="10178322" cy="4887920"/>
          </a:xfrm>
        </p:spPr>
        <p:txBody>
          <a:bodyPr/>
          <a:lstStyle/>
          <a:p>
            <a:pPr>
              <a:buFont typeface="Wingdings" panose="05000000000000000000" pitchFamily="2" charset="2"/>
              <a:buChar char="v"/>
            </a:pPr>
            <a:r>
              <a:rPr lang="en-US" sz="1700" b="1" dirty="0">
                <a:solidFill>
                  <a:srgbClr val="3366FF"/>
                </a:solidFill>
              </a:rPr>
              <a:t>Spark training conducted</a:t>
            </a:r>
          </a:p>
          <a:p>
            <a:r>
              <a:rPr lang="en-US" sz="1700" dirty="0" smtClean="0">
                <a:solidFill>
                  <a:schemeClr val="accent2">
                    <a:lumMod val="50000"/>
                  </a:schemeClr>
                </a:solidFill>
              </a:rPr>
              <a:t>What is spark</a:t>
            </a:r>
          </a:p>
          <a:p>
            <a:r>
              <a:rPr lang="en-US" sz="1700" dirty="0" smtClean="0">
                <a:solidFill>
                  <a:schemeClr val="accent2">
                    <a:lumMod val="50000"/>
                  </a:schemeClr>
                </a:solidFill>
              </a:rPr>
              <a:t>Who developed spark</a:t>
            </a:r>
          </a:p>
          <a:p>
            <a:r>
              <a:rPr lang="en-US" sz="1700" dirty="0" smtClean="0">
                <a:solidFill>
                  <a:schemeClr val="accent2">
                    <a:lumMod val="50000"/>
                  </a:schemeClr>
                </a:solidFill>
              </a:rPr>
              <a:t>Spark architecture</a:t>
            </a:r>
          </a:p>
          <a:p>
            <a:r>
              <a:rPr lang="en-US" sz="1700" dirty="0" smtClean="0">
                <a:solidFill>
                  <a:schemeClr val="accent2">
                    <a:lumMod val="50000"/>
                  </a:schemeClr>
                </a:solidFill>
              </a:rPr>
              <a:t>Driver activities</a:t>
            </a:r>
          </a:p>
          <a:p>
            <a:r>
              <a:rPr lang="en-US" sz="1700" dirty="0" smtClean="0">
                <a:solidFill>
                  <a:schemeClr val="accent2">
                    <a:lumMod val="50000"/>
                  </a:schemeClr>
                </a:solidFill>
              </a:rPr>
              <a:t>Cluster manager activities</a:t>
            </a:r>
          </a:p>
          <a:p>
            <a:r>
              <a:rPr lang="en-US" sz="1700" dirty="0" smtClean="0">
                <a:solidFill>
                  <a:schemeClr val="accent2">
                    <a:lumMod val="50000"/>
                  </a:schemeClr>
                </a:solidFill>
              </a:rPr>
              <a:t>Advantage of the spark</a:t>
            </a:r>
          </a:p>
          <a:p>
            <a:r>
              <a:rPr lang="en-US" sz="1700" dirty="0" smtClean="0">
                <a:solidFill>
                  <a:schemeClr val="accent2">
                    <a:lumMod val="50000"/>
                  </a:schemeClr>
                </a:solidFill>
              </a:rPr>
              <a:t>Disadvantages of the spark</a:t>
            </a:r>
          </a:p>
          <a:p>
            <a:r>
              <a:rPr lang="en-US" sz="1700" dirty="0" smtClean="0">
                <a:solidFill>
                  <a:schemeClr val="accent2">
                    <a:lumMod val="50000"/>
                  </a:schemeClr>
                </a:solidFill>
              </a:rPr>
              <a:t>Spark Ecosystem in detail</a:t>
            </a:r>
          </a:p>
          <a:p>
            <a:r>
              <a:rPr lang="en-US" sz="1700" dirty="0" smtClean="0">
                <a:solidFill>
                  <a:schemeClr val="accent2">
                    <a:lumMod val="50000"/>
                  </a:schemeClr>
                </a:solidFill>
              </a:rPr>
              <a:t>Spark streaming architecture</a:t>
            </a:r>
          </a:p>
          <a:p>
            <a:r>
              <a:rPr lang="en-US" sz="1700" dirty="0" smtClean="0">
                <a:solidFill>
                  <a:schemeClr val="accent2">
                    <a:lumMod val="50000"/>
                  </a:schemeClr>
                </a:solidFill>
              </a:rPr>
              <a:t>Partitioning in Spark</a:t>
            </a:r>
          </a:p>
          <a:p>
            <a:r>
              <a:rPr lang="en-US" sz="1700" dirty="0" smtClean="0">
                <a:solidFill>
                  <a:schemeClr val="accent2">
                    <a:lumMod val="50000"/>
                  </a:schemeClr>
                </a:solidFill>
              </a:rPr>
              <a:t>Caching and persistence in spark</a:t>
            </a:r>
          </a:p>
          <a:p>
            <a:endParaRPr lang="en-US" sz="2000" dirty="0"/>
          </a:p>
        </p:txBody>
      </p:sp>
    </p:spTree>
    <p:extLst>
      <p:ext uri="{BB962C8B-B14F-4D97-AF65-F5344CB8AC3E}">
        <p14:creationId xmlns:p14="http://schemas.microsoft.com/office/powerpoint/2010/main" val="13138793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56628"/>
            <a:ext cx="10178322" cy="1492132"/>
          </a:xfrm>
        </p:spPr>
        <p:txBody>
          <a:bodyPr/>
          <a:lstStyle/>
          <a:p>
            <a:r>
              <a:rPr lang="en-US" sz="2400" b="1" dirty="0">
                <a:solidFill>
                  <a:srgbClr val="0070C0"/>
                </a:solidFill>
              </a:rPr>
              <a:t>8</a:t>
            </a:r>
            <a:r>
              <a:rPr lang="en-US" sz="2400" b="1" dirty="0" smtClean="0">
                <a:solidFill>
                  <a:srgbClr val="0070C0"/>
                </a:solidFill>
              </a:rPr>
              <a:t>.3 Trainings </a:t>
            </a:r>
            <a:r>
              <a:rPr lang="en-US" sz="2400" b="1" dirty="0">
                <a:solidFill>
                  <a:srgbClr val="0070C0"/>
                </a:solidFill>
              </a:rPr>
              <a:t>Conducted:-</a:t>
            </a:r>
            <a:endParaRPr lang="en-US" sz="2400" dirty="0"/>
          </a:p>
        </p:txBody>
      </p:sp>
      <p:sp>
        <p:nvSpPr>
          <p:cNvPr id="3" name="Content Placeholder 2"/>
          <p:cNvSpPr>
            <a:spLocks noGrp="1"/>
          </p:cNvSpPr>
          <p:nvPr>
            <p:ph idx="1"/>
          </p:nvPr>
        </p:nvSpPr>
        <p:spPr>
          <a:xfrm>
            <a:off x="1251678" y="978795"/>
            <a:ext cx="10178322" cy="4900798"/>
          </a:xfrm>
        </p:spPr>
        <p:txBody>
          <a:bodyPr/>
          <a:lstStyle/>
          <a:p>
            <a:pPr>
              <a:buFont typeface="Wingdings" panose="05000000000000000000" pitchFamily="2" charset="2"/>
              <a:buChar char="v"/>
            </a:pPr>
            <a:r>
              <a:rPr lang="en-US" sz="1700" b="1" dirty="0">
                <a:solidFill>
                  <a:srgbClr val="3366FF"/>
                </a:solidFill>
              </a:rPr>
              <a:t>Intern Training Conducted</a:t>
            </a:r>
          </a:p>
          <a:p>
            <a:r>
              <a:rPr lang="en-US" sz="1700" dirty="0">
                <a:solidFill>
                  <a:schemeClr val="accent2">
                    <a:lumMod val="50000"/>
                  </a:schemeClr>
                </a:solidFill>
              </a:rPr>
              <a:t>Control-M training,</a:t>
            </a:r>
          </a:p>
          <a:p>
            <a:r>
              <a:rPr lang="en-US" sz="1700" dirty="0">
                <a:solidFill>
                  <a:schemeClr val="accent2">
                    <a:lumMod val="50000"/>
                  </a:schemeClr>
                </a:solidFill>
              </a:rPr>
              <a:t>Incident Managements,</a:t>
            </a:r>
          </a:p>
          <a:p>
            <a:r>
              <a:rPr lang="en-US" sz="1700" dirty="0">
                <a:solidFill>
                  <a:schemeClr val="accent2">
                    <a:lumMod val="50000"/>
                  </a:schemeClr>
                </a:solidFill>
              </a:rPr>
              <a:t>Ongoing Issues knowledge ,</a:t>
            </a:r>
          </a:p>
          <a:p>
            <a:r>
              <a:rPr lang="en-US" sz="1700" dirty="0">
                <a:solidFill>
                  <a:schemeClr val="accent2">
                    <a:lumMod val="50000"/>
                  </a:schemeClr>
                </a:solidFill>
              </a:rPr>
              <a:t>Hive and Pig problems solutions,</a:t>
            </a:r>
          </a:p>
          <a:p>
            <a:r>
              <a:rPr lang="en-US" sz="1700" dirty="0">
                <a:solidFill>
                  <a:schemeClr val="accent2">
                    <a:lumMod val="50000"/>
                  </a:schemeClr>
                </a:solidFill>
              </a:rPr>
              <a:t>Business Knowledge, Request Creation </a:t>
            </a:r>
          </a:p>
          <a:p>
            <a:pPr marL="0" indent="0">
              <a:buNone/>
            </a:pPr>
            <a:endParaRPr lang="en-US" sz="2800" b="1" dirty="0">
              <a:solidFill>
                <a:schemeClr val="bg2">
                  <a:lumMod val="10000"/>
                </a:schemeClr>
              </a:solidFill>
            </a:endParaRPr>
          </a:p>
          <a:p>
            <a:endParaRPr lang="en-US" sz="2000" dirty="0"/>
          </a:p>
        </p:txBody>
      </p:sp>
    </p:spTree>
    <p:extLst>
      <p:ext uri="{BB962C8B-B14F-4D97-AF65-F5344CB8AC3E}">
        <p14:creationId xmlns:p14="http://schemas.microsoft.com/office/powerpoint/2010/main" val="23385443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5008" y="412123"/>
            <a:ext cx="10129234" cy="1197735"/>
          </a:xfrm>
        </p:spPr>
        <p:txBody>
          <a:bodyPr/>
          <a:lstStyle/>
          <a:p>
            <a:r>
              <a:rPr lang="en-US" sz="2400" b="1" dirty="0" smtClean="0">
                <a:solidFill>
                  <a:srgbClr val="0070C0"/>
                </a:solidFill>
              </a:rPr>
              <a:t>9 Number </a:t>
            </a:r>
            <a:r>
              <a:rPr lang="en-US" sz="2400" b="1" dirty="0">
                <a:solidFill>
                  <a:srgbClr val="0070C0"/>
                </a:solidFill>
              </a:rPr>
              <a:t>of incidents worked on:</a:t>
            </a:r>
            <a:r>
              <a:rPr lang="en-US" sz="3200" b="1" dirty="0">
                <a:solidFill>
                  <a:srgbClr val="0070C0"/>
                </a:solidFill>
              </a:rPr>
              <a:t/>
            </a:r>
            <a:br>
              <a:rPr lang="en-US" sz="3200" b="1" dirty="0">
                <a:solidFill>
                  <a:srgbClr val="0070C0"/>
                </a:solidFill>
              </a:rPr>
            </a:br>
            <a:r>
              <a:rPr lang="en-US" sz="3200" b="1" dirty="0" smtClean="0">
                <a:solidFill>
                  <a:srgbClr val="0070C0"/>
                </a:solidFill>
              </a:rPr>
              <a:t/>
            </a:r>
            <a:br>
              <a:rPr lang="en-US" sz="3200" b="1" dirty="0" smtClean="0">
                <a:solidFill>
                  <a:srgbClr val="0070C0"/>
                </a:solidFill>
              </a:rPr>
            </a:br>
            <a:endParaRPr lang="en-US" sz="3200" b="1" dirty="0">
              <a:solidFill>
                <a:srgbClr val="0070C0"/>
              </a:solidFill>
            </a:endParaRPr>
          </a:p>
        </p:txBody>
      </p:sp>
      <p:sp>
        <p:nvSpPr>
          <p:cNvPr id="3" name="Content Placeholder 2"/>
          <p:cNvSpPr>
            <a:spLocks noGrp="1"/>
          </p:cNvSpPr>
          <p:nvPr>
            <p:ph idx="1"/>
          </p:nvPr>
        </p:nvSpPr>
        <p:spPr>
          <a:xfrm>
            <a:off x="631065" y="888642"/>
            <a:ext cx="11560935" cy="5576553"/>
          </a:xfrm>
        </p:spPr>
        <p:txBody>
          <a:bodyPr>
            <a:normAutofit/>
          </a:bodyPr>
          <a:lstStyle/>
          <a:p>
            <a:pPr marL="457200" lvl="1" indent="0">
              <a:buNone/>
            </a:pPr>
            <a:r>
              <a:rPr lang="en-US" sz="1700" dirty="0" smtClean="0">
                <a:solidFill>
                  <a:schemeClr val="accent4">
                    <a:lumMod val="50000"/>
                  </a:schemeClr>
                </a:solidFill>
              </a:rPr>
              <a:t>       </a:t>
            </a:r>
            <a:endParaRPr lang="en-US" sz="1700" dirty="0" smtClean="0">
              <a:solidFill>
                <a:schemeClr val="accent2">
                  <a:lumMod val="50000"/>
                </a:schemeClr>
              </a:solidFill>
            </a:endParaRPr>
          </a:p>
          <a:p>
            <a:pPr marL="457200" lvl="1" indent="0">
              <a:buNone/>
            </a:pPr>
            <a:r>
              <a:rPr lang="en-US" sz="1700" dirty="0">
                <a:solidFill>
                  <a:schemeClr val="accent2">
                    <a:lumMod val="50000"/>
                  </a:schemeClr>
                </a:solidFill>
              </a:rPr>
              <a:t> </a:t>
            </a:r>
            <a:r>
              <a:rPr lang="en-US" sz="1700" dirty="0" smtClean="0">
                <a:solidFill>
                  <a:schemeClr val="accent2">
                    <a:lumMod val="50000"/>
                  </a:schemeClr>
                </a:solidFill>
              </a:rPr>
              <a:t>       </a:t>
            </a:r>
            <a:r>
              <a:rPr lang="en-US" sz="1700" b="1" dirty="0" smtClean="0">
                <a:solidFill>
                  <a:schemeClr val="accent2">
                    <a:lumMod val="50000"/>
                  </a:schemeClr>
                </a:solidFill>
              </a:rPr>
              <a:t>I have handled following different types </a:t>
            </a:r>
            <a:r>
              <a:rPr lang="en-US" sz="1700" b="1" smtClean="0">
                <a:solidFill>
                  <a:schemeClr val="accent2">
                    <a:lumMod val="50000"/>
                  </a:schemeClr>
                </a:solidFill>
              </a:rPr>
              <a:t>of </a:t>
            </a:r>
            <a:r>
              <a:rPr lang="en-US" sz="1700" b="1" smtClean="0">
                <a:solidFill>
                  <a:schemeClr val="accent2">
                    <a:lumMod val="50000"/>
                  </a:schemeClr>
                </a:solidFill>
              </a:rPr>
              <a:t>420 </a:t>
            </a:r>
            <a:r>
              <a:rPr lang="en-US" sz="1700" b="1" dirty="0" smtClean="0">
                <a:solidFill>
                  <a:schemeClr val="accent2">
                    <a:lumMod val="50000"/>
                  </a:schemeClr>
                </a:solidFill>
              </a:rPr>
              <a:t>incidents individually in IDRP Team</a:t>
            </a:r>
          </a:p>
          <a:p>
            <a:pPr marL="457200" lvl="1" indent="0">
              <a:buNone/>
            </a:pPr>
            <a:r>
              <a:rPr lang="en-US" sz="1700" b="1" dirty="0" smtClean="0">
                <a:solidFill>
                  <a:schemeClr val="accent2">
                    <a:lumMod val="50000"/>
                  </a:schemeClr>
                </a:solidFill>
              </a:rPr>
              <a:t>     </a:t>
            </a:r>
          </a:p>
          <a:p>
            <a:pPr marL="457200" lvl="1" indent="0">
              <a:buNone/>
            </a:pPr>
            <a:r>
              <a:rPr lang="en-US" sz="1700" dirty="0" smtClean="0">
                <a:solidFill>
                  <a:schemeClr val="accent2">
                    <a:lumMod val="50000"/>
                  </a:schemeClr>
                </a:solidFill>
              </a:rPr>
              <a:t>        1&gt; Special issues</a:t>
            </a:r>
          </a:p>
          <a:p>
            <a:pPr marL="457200" lvl="1" indent="0">
              <a:buNone/>
            </a:pPr>
            <a:endParaRPr lang="en-US" sz="1700" dirty="0" smtClean="0">
              <a:solidFill>
                <a:schemeClr val="accent2">
                  <a:lumMod val="50000"/>
                </a:schemeClr>
              </a:solidFill>
            </a:endParaRPr>
          </a:p>
          <a:p>
            <a:pPr lvl="2"/>
            <a:r>
              <a:rPr lang="en-US" sz="1700" dirty="0" smtClean="0">
                <a:solidFill>
                  <a:schemeClr val="accent2">
                    <a:lumMod val="50000"/>
                  </a:schemeClr>
                </a:solidFill>
              </a:rPr>
              <a:t>     Resource </a:t>
            </a:r>
            <a:r>
              <a:rPr lang="en-US" sz="1700" dirty="0">
                <a:solidFill>
                  <a:schemeClr val="accent2">
                    <a:lumMod val="50000"/>
                  </a:schemeClr>
                </a:solidFill>
              </a:rPr>
              <a:t>Manager Enterprise level </a:t>
            </a:r>
            <a:r>
              <a:rPr lang="en-US" sz="1700" dirty="0" smtClean="0">
                <a:solidFill>
                  <a:schemeClr val="accent2">
                    <a:lumMod val="50000"/>
                  </a:schemeClr>
                </a:solidFill>
              </a:rPr>
              <a:t>Issue</a:t>
            </a:r>
          </a:p>
          <a:p>
            <a:pPr lvl="2"/>
            <a:r>
              <a:rPr lang="en-US" sz="1700" dirty="0" smtClean="0">
                <a:solidFill>
                  <a:schemeClr val="accent2">
                    <a:lumMod val="50000"/>
                  </a:schemeClr>
                </a:solidFill>
              </a:rPr>
              <a:t>     Disk quota enterprise level issue</a:t>
            </a:r>
          </a:p>
          <a:p>
            <a:pPr lvl="2"/>
            <a:r>
              <a:rPr lang="en-US" sz="1700" dirty="0" smtClean="0">
                <a:solidFill>
                  <a:schemeClr val="accent2">
                    <a:lumMod val="50000"/>
                  </a:schemeClr>
                </a:solidFill>
              </a:rPr>
              <a:t>     Supported shift person in non office hours for handling Hadoop issues</a:t>
            </a:r>
          </a:p>
          <a:p>
            <a:pPr lvl="2"/>
            <a:r>
              <a:rPr lang="en-US" sz="1700" dirty="0" smtClean="0">
                <a:solidFill>
                  <a:schemeClr val="accent2">
                    <a:lumMod val="50000"/>
                  </a:schemeClr>
                </a:solidFill>
              </a:rPr>
              <a:t>     Handling </a:t>
            </a:r>
            <a:r>
              <a:rPr lang="en-US" sz="1700" dirty="0">
                <a:solidFill>
                  <a:schemeClr val="accent2">
                    <a:lumMod val="50000"/>
                  </a:schemeClr>
                </a:solidFill>
              </a:rPr>
              <a:t>file not at intended location </a:t>
            </a:r>
            <a:r>
              <a:rPr lang="en-US" sz="1700" dirty="0" smtClean="0">
                <a:solidFill>
                  <a:schemeClr val="accent2">
                    <a:lumMod val="50000"/>
                  </a:schemeClr>
                </a:solidFill>
              </a:rPr>
              <a:t>issue</a:t>
            </a:r>
            <a:endParaRPr lang="en-US" sz="1700" dirty="0">
              <a:solidFill>
                <a:schemeClr val="accent2">
                  <a:lumMod val="50000"/>
                </a:schemeClr>
              </a:solidFill>
            </a:endParaRPr>
          </a:p>
          <a:p>
            <a:pPr lvl="2"/>
            <a:r>
              <a:rPr lang="en-US" sz="1700" dirty="0" smtClean="0">
                <a:solidFill>
                  <a:schemeClr val="accent2">
                    <a:lumMod val="50000"/>
                  </a:schemeClr>
                </a:solidFill>
              </a:rPr>
              <a:t>     Problem </a:t>
            </a:r>
            <a:r>
              <a:rPr lang="en-US" sz="1700" dirty="0">
                <a:solidFill>
                  <a:schemeClr val="accent2">
                    <a:lumMod val="50000"/>
                  </a:schemeClr>
                </a:solidFill>
              </a:rPr>
              <a:t>in moving the data from the source to destination </a:t>
            </a:r>
            <a:endParaRPr lang="en-US" sz="1700" dirty="0" smtClean="0">
              <a:solidFill>
                <a:schemeClr val="accent2">
                  <a:lumMod val="50000"/>
                </a:schemeClr>
              </a:solidFill>
            </a:endParaRPr>
          </a:p>
          <a:p>
            <a:pPr marL="971550" lvl="1" indent="-514350">
              <a:buFont typeface="+mj-lt"/>
              <a:buAutoNum type="arabicParenR"/>
            </a:pPr>
            <a:endParaRPr lang="en-US" sz="1700" b="1" dirty="0">
              <a:solidFill>
                <a:srgbClr val="0070C0"/>
              </a:solidFill>
            </a:endParaRPr>
          </a:p>
        </p:txBody>
      </p:sp>
    </p:spTree>
    <p:extLst>
      <p:ext uri="{BB962C8B-B14F-4D97-AF65-F5344CB8AC3E}">
        <p14:creationId xmlns:p14="http://schemas.microsoft.com/office/powerpoint/2010/main" val="10624534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16072" y="330870"/>
            <a:ext cx="10178322" cy="763835"/>
          </a:xfrm>
        </p:spPr>
        <p:txBody>
          <a:bodyPr/>
          <a:lstStyle/>
          <a:p>
            <a:pPr algn="l"/>
            <a:r>
              <a:rPr lang="en-US" sz="2400" dirty="0" smtClean="0"/>
              <a:t/>
            </a:r>
            <a:br>
              <a:rPr lang="en-US" sz="2400" dirty="0" smtClean="0"/>
            </a:br>
            <a:r>
              <a:rPr lang="en-US" sz="2400" dirty="0">
                <a:solidFill>
                  <a:schemeClr val="accent2">
                    <a:lumMod val="50000"/>
                  </a:schemeClr>
                </a:solidFill>
              </a:rPr>
              <a:t/>
            </a:r>
            <a:br>
              <a:rPr lang="en-US" sz="2400" dirty="0">
                <a:solidFill>
                  <a:schemeClr val="accent2">
                    <a:lumMod val="50000"/>
                  </a:schemeClr>
                </a:solidFill>
              </a:rPr>
            </a:br>
            <a:r>
              <a:rPr lang="en-US" sz="2400" dirty="0">
                <a:solidFill>
                  <a:schemeClr val="accent2">
                    <a:lumMod val="50000"/>
                  </a:schemeClr>
                </a:solidFill>
              </a:rPr>
              <a:t> </a:t>
            </a:r>
            <a:r>
              <a:rPr lang="en-US" sz="1700" dirty="0">
                <a:solidFill>
                  <a:schemeClr val="accent2">
                    <a:lumMod val="50000"/>
                  </a:schemeClr>
                </a:solidFill>
                <a:latin typeface="+mn-lt"/>
                <a:ea typeface="+mn-ea"/>
                <a:cs typeface="+mn-cs"/>
              </a:rPr>
              <a:t>2&gt;Frequently occurring issues</a:t>
            </a:r>
            <a:br>
              <a:rPr lang="en-US" sz="1700" dirty="0">
                <a:solidFill>
                  <a:schemeClr val="accent2">
                    <a:lumMod val="50000"/>
                  </a:schemeClr>
                </a:solidFill>
                <a:latin typeface="+mn-lt"/>
                <a:ea typeface="+mn-ea"/>
                <a:cs typeface="+mn-cs"/>
              </a:rPr>
            </a:br>
            <a:endParaRPr lang="en-US" sz="1700" dirty="0">
              <a:solidFill>
                <a:schemeClr val="accent2">
                  <a:lumMod val="50000"/>
                </a:schemeClr>
              </a:solidFill>
              <a:latin typeface="+mn-lt"/>
              <a:ea typeface="+mn-ea"/>
              <a:cs typeface="+mn-cs"/>
            </a:endParaRPr>
          </a:p>
        </p:txBody>
      </p:sp>
      <p:sp>
        <p:nvSpPr>
          <p:cNvPr id="3" name="Content Placeholder 2"/>
          <p:cNvSpPr>
            <a:spLocks noGrp="1"/>
          </p:cNvSpPr>
          <p:nvPr>
            <p:ph idx="1"/>
          </p:nvPr>
        </p:nvSpPr>
        <p:spPr>
          <a:xfrm>
            <a:off x="991673" y="1378039"/>
            <a:ext cx="10618631" cy="4945487"/>
          </a:xfrm>
        </p:spPr>
        <p:txBody>
          <a:bodyPr>
            <a:normAutofit/>
          </a:bodyPr>
          <a:lstStyle/>
          <a:p>
            <a:pPr marL="457200" lvl="1" indent="0">
              <a:buNone/>
            </a:pPr>
            <a:endParaRPr lang="en-US" sz="1700" dirty="0" smtClean="0">
              <a:solidFill>
                <a:schemeClr val="accent2">
                  <a:lumMod val="50000"/>
                </a:schemeClr>
              </a:solidFill>
            </a:endParaRPr>
          </a:p>
          <a:p>
            <a:pPr lvl="1">
              <a:buFont typeface="Arial" panose="020B0604020202020204" pitchFamily="34" charset="0"/>
              <a:buChar char="•"/>
            </a:pPr>
            <a:r>
              <a:rPr lang="en-US" sz="1700" dirty="0" smtClean="0">
                <a:solidFill>
                  <a:schemeClr val="accent2">
                    <a:lumMod val="50000"/>
                  </a:schemeClr>
                </a:solidFill>
              </a:rPr>
              <a:t>  Deadlock </a:t>
            </a:r>
            <a:r>
              <a:rPr lang="en-US" sz="1700" dirty="0">
                <a:solidFill>
                  <a:schemeClr val="accent2">
                    <a:lumMod val="50000"/>
                  </a:schemeClr>
                </a:solidFill>
              </a:rPr>
              <a:t>Resource Issue</a:t>
            </a:r>
          </a:p>
          <a:p>
            <a:pPr lvl="1">
              <a:buFont typeface="Arial" panose="020B0604020202020204" pitchFamily="34" charset="0"/>
              <a:buChar char="•"/>
            </a:pPr>
            <a:r>
              <a:rPr lang="en-US" sz="1700" dirty="0" smtClean="0">
                <a:solidFill>
                  <a:schemeClr val="accent2">
                    <a:lumMod val="50000"/>
                  </a:schemeClr>
                </a:solidFill>
              </a:rPr>
              <a:t>  Parallel Query Died unexpectedly</a:t>
            </a:r>
            <a:endParaRPr lang="en-US" sz="1700" dirty="0">
              <a:solidFill>
                <a:schemeClr val="accent2">
                  <a:lumMod val="50000"/>
                </a:schemeClr>
              </a:solidFill>
            </a:endParaRPr>
          </a:p>
          <a:p>
            <a:pPr lvl="1">
              <a:buFont typeface="Arial" panose="020B0604020202020204" pitchFamily="34" charset="0"/>
              <a:buChar char="•"/>
            </a:pPr>
            <a:r>
              <a:rPr lang="en-US" sz="1700" dirty="0" smtClean="0">
                <a:solidFill>
                  <a:schemeClr val="accent2">
                    <a:lumMod val="50000"/>
                  </a:schemeClr>
                </a:solidFill>
              </a:rPr>
              <a:t>  File already </a:t>
            </a:r>
            <a:r>
              <a:rPr lang="en-US" sz="1700" dirty="0">
                <a:solidFill>
                  <a:schemeClr val="accent2">
                    <a:lumMod val="50000"/>
                  </a:schemeClr>
                </a:solidFill>
              </a:rPr>
              <a:t>exists </a:t>
            </a:r>
            <a:r>
              <a:rPr lang="en-US" sz="1700" dirty="0" smtClean="0">
                <a:solidFill>
                  <a:schemeClr val="accent2">
                    <a:lumMod val="50000"/>
                  </a:schemeClr>
                </a:solidFill>
              </a:rPr>
              <a:t>Issue</a:t>
            </a:r>
          </a:p>
          <a:p>
            <a:pPr lvl="1">
              <a:buFont typeface="Arial" panose="020B0604020202020204" pitchFamily="34" charset="0"/>
              <a:buChar char="•"/>
            </a:pPr>
            <a:r>
              <a:rPr lang="en-US" sz="1700" dirty="0" smtClean="0">
                <a:solidFill>
                  <a:schemeClr val="accent2">
                    <a:lumMod val="50000"/>
                  </a:schemeClr>
                </a:solidFill>
              </a:rPr>
              <a:t>  Infra </a:t>
            </a:r>
            <a:r>
              <a:rPr lang="en-US" sz="1700" dirty="0">
                <a:solidFill>
                  <a:schemeClr val="accent2">
                    <a:lumMod val="50000"/>
                  </a:schemeClr>
                </a:solidFill>
              </a:rPr>
              <a:t>issues :-Connection issue</a:t>
            </a:r>
          </a:p>
          <a:p>
            <a:pPr lvl="1">
              <a:buFont typeface="Arial" panose="020B0604020202020204" pitchFamily="34" charset="0"/>
              <a:buChar char="•"/>
            </a:pPr>
            <a:r>
              <a:rPr lang="en-US" sz="1700" dirty="0" smtClean="0">
                <a:solidFill>
                  <a:schemeClr val="accent2">
                    <a:lumMod val="50000"/>
                  </a:schemeClr>
                </a:solidFill>
              </a:rPr>
              <a:t>  Socket </a:t>
            </a:r>
            <a:r>
              <a:rPr lang="en-US" sz="1700" dirty="0">
                <a:solidFill>
                  <a:schemeClr val="accent2">
                    <a:lumMod val="50000"/>
                  </a:schemeClr>
                </a:solidFill>
              </a:rPr>
              <a:t>Timeout </a:t>
            </a:r>
            <a:r>
              <a:rPr lang="en-US" sz="1700" dirty="0" smtClean="0">
                <a:solidFill>
                  <a:schemeClr val="accent2">
                    <a:lumMod val="50000"/>
                  </a:schemeClr>
                </a:solidFill>
              </a:rPr>
              <a:t>exception</a:t>
            </a:r>
          </a:p>
          <a:p>
            <a:pPr lvl="1">
              <a:buFont typeface="Arial" panose="020B0604020202020204" pitchFamily="34" charset="0"/>
              <a:buChar char="•"/>
            </a:pPr>
            <a:r>
              <a:rPr lang="en-US" sz="1700" dirty="0" smtClean="0">
                <a:solidFill>
                  <a:schemeClr val="accent2">
                    <a:lumMod val="50000"/>
                  </a:schemeClr>
                </a:solidFill>
              </a:rPr>
              <a:t>  No route to host</a:t>
            </a:r>
            <a:endParaRPr lang="en-US" sz="1700" dirty="0">
              <a:solidFill>
                <a:schemeClr val="accent2">
                  <a:lumMod val="50000"/>
                </a:schemeClr>
              </a:solidFill>
            </a:endParaRPr>
          </a:p>
          <a:p>
            <a:pPr lvl="1">
              <a:buFont typeface="Wingdings" panose="05000000000000000000" pitchFamily="2" charset="2"/>
              <a:buChar char="§"/>
            </a:pPr>
            <a:endParaRPr lang="en-US" sz="2000" dirty="0">
              <a:solidFill>
                <a:schemeClr val="accent2">
                  <a:lumMod val="50000"/>
                </a:schemeClr>
              </a:solidFill>
            </a:endParaRPr>
          </a:p>
          <a:p>
            <a:pPr>
              <a:buFont typeface="Wingdings" panose="05000000000000000000" pitchFamily="2" charset="2"/>
              <a:buChar char="§"/>
            </a:pPr>
            <a:endParaRPr lang="en-US" dirty="0"/>
          </a:p>
        </p:txBody>
      </p:sp>
    </p:spTree>
    <p:extLst>
      <p:ext uri="{BB962C8B-B14F-4D97-AF65-F5344CB8AC3E}">
        <p14:creationId xmlns:p14="http://schemas.microsoft.com/office/powerpoint/2010/main" val="104846637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solidFill>
                  <a:srgbClr val="0070C0"/>
                </a:solidFill>
              </a:rPr>
              <a:t>10 CIR </a:t>
            </a:r>
            <a:r>
              <a:rPr lang="en-US" sz="2400" b="1" dirty="0">
                <a:solidFill>
                  <a:srgbClr val="0070C0"/>
                </a:solidFill>
              </a:rPr>
              <a:t>handled:-</a:t>
            </a:r>
            <a:r>
              <a:rPr lang="en-US" b="1" dirty="0">
                <a:solidFill>
                  <a:srgbClr val="0070C0"/>
                </a:solidFill>
              </a:rPr>
              <a:t/>
            </a:r>
            <a:br>
              <a:rPr lang="en-US" b="1" dirty="0">
                <a:solidFill>
                  <a:srgbClr val="0070C0"/>
                </a:solidFill>
              </a:rPr>
            </a:br>
            <a:endParaRPr lang="en-US" dirty="0"/>
          </a:p>
        </p:txBody>
      </p:sp>
      <p:sp>
        <p:nvSpPr>
          <p:cNvPr id="3" name="Content Placeholder 2"/>
          <p:cNvSpPr>
            <a:spLocks noGrp="1"/>
          </p:cNvSpPr>
          <p:nvPr>
            <p:ph idx="1"/>
          </p:nvPr>
        </p:nvSpPr>
        <p:spPr>
          <a:xfrm>
            <a:off x="965915" y="862885"/>
            <a:ext cx="10657268" cy="5615188"/>
          </a:xfrm>
        </p:spPr>
        <p:txBody>
          <a:bodyPr/>
          <a:lstStyle/>
          <a:p>
            <a:pPr marL="457200" lvl="1" indent="0">
              <a:buNone/>
            </a:pPr>
            <a:r>
              <a:rPr lang="en-US" sz="1700" b="1" dirty="0" smtClean="0">
                <a:solidFill>
                  <a:schemeClr val="accent2">
                    <a:lumMod val="50000"/>
                  </a:schemeClr>
                </a:solidFill>
              </a:rPr>
              <a:t>I </a:t>
            </a:r>
            <a:r>
              <a:rPr lang="en-US" sz="1700" b="1" dirty="0">
                <a:solidFill>
                  <a:schemeClr val="accent2">
                    <a:lumMod val="50000"/>
                  </a:schemeClr>
                </a:solidFill>
              </a:rPr>
              <a:t>have </a:t>
            </a:r>
            <a:r>
              <a:rPr lang="en-US" sz="1700" b="1" dirty="0" smtClean="0">
                <a:solidFill>
                  <a:schemeClr val="accent2">
                    <a:lumMod val="50000"/>
                  </a:schemeClr>
                </a:solidFill>
              </a:rPr>
              <a:t>worked on 30 critical incident report in 2018.</a:t>
            </a:r>
            <a:endParaRPr lang="en-US" sz="1700" b="1" dirty="0">
              <a:solidFill>
                <a:schemeClr val="accent2">
                  <a:lumMod val="50000"/>
                </a:schemeClr>
              </a:solidFill>
            </a:endParaRPr>
          </a:p>
          <a:p>
            <a:pPr marL="457200" lvl="1" indent="0">
              <a:buNone/>
            </a:pPr>
            <a:r>
              <a:rPr lang="en-US" sz="1700" b="1" dirty="0" smtClean="0">
                <a:solidFill>
                  <a:schemeClr val="accent2">
                    <a:lumMod val="50000"/>
                  </a:schemeClr>
                </a:solidFill>
              </a:rPr>
              <a:t>4/3/2018 			06/07/2018</a:t>
            </a:r>
          </a:p>
          <a:p>
            <a:pPr marL="457200" lvl="1" indent="0">
              <a:buNone/>
            </a:pPr>
            <a:r>
              <a:rPr lang="en-US" sz="1700" b="1" dirty="0" smtClean="0">
                <a:solidFill>
                  <a:schemeClr val="accent2">
                    <a:lumMod val="50000"/>
                  </a:schemeClr>
                </a:solidFill>
              </a:rPr>
              <a:t>4/9/2018 			08/01/2018 </a:t>
            </a:r>
          </a:p>
          <a:p>
            <a:pPr marL="457200" lvl="1" indent="0">
              <a:buNone/>
            </a:pPr>
            <a:r>
              <a:rPr lang="en-US" sz="1700" b="1" dirty="0" smtClean="0">
                <a:solidFill>
                  <a:schemeClr val="accent2">
                    <a:lumMod val="50000"/>
                  </a:schemeClr>
                </a:solidFill>
              </a:rPr>
              <a:t>4/4/2018 			08/02/2018</a:t>
            </a:r>
          </a:p>
          <a:p>
            <a:pPr marL="457200" lvl="1" indent="0">
              <a:buNone/>
            </a:pPr>
            <a:r>
              <a:rPr lang="en-US" sz="1700" b="1" dirty="0" smtClean="0">
                <a:solidFill>
                  <a:schemeClr val="accent2">
                    <a:lumMod val="50000"/>
                  </a:schemeClr>
                </a:solidFill>
              </a:rPr>
              <a:t>4/12/2018 			08/03/2018</a:t>
            </a:r>
            <a:endParaRPr lang="en-US" sz="1700" b="1" dirty="0">
              <a:solidFill>
                <a:schemeClr val="accent2">
                  <a:lumMod val="50000"/>
                </a:schemeClr>
              </a:solidFill>
            </a:endParaRPr>
          </a:p>
          <a:p>
            <a:pPr marL="457200" lvl="1" indent="0">
              <a:buNone/>
            </a:pPr>
            <a:r>
              <a:rPr lang="en-US" sz="1700" b="1" dirty="0" smtClean="0">
                <a:solidFill>
                  <a:schemeClr val="accent2">
                    <a:lumMod val="50000"/>
                  </a:schemeClr>
                </a:solidFill>
              </a:rPr>
              <a:t>13/04/2018                                            11/07/2018</a:t>
            </a:r>
          </a:p>
          <a:p>
            <a:pPr marL="457200" lvl="1" indent="0">
              <a:buNone/>
            </a:pPr>
            <a:r>
              <a:rPr lang="en-US" sz="1700" b="1" dirty="0" smtClean="0">
                <a:solidFill>
                  <a:schemeClr val="accent2">
                    <a:lumMod val="50000"/>
                  </a:schemeClr>
                </a:solidFill>
              </a:rPr>
              <a:t>16/04/2018                                            09/26/2018                 </a:t>
            </a:r>
          </a:p>
          <a:p>
            <a:pPr marL="457200" lvl="1" indent="0">
              <a:buNone/>
            </a:pPr>
            <a:r>
              <a:rPr lang="en-US" sz="1700" b="1" dirty="0" smtClean="0">
                <a:solidFill>
                  <a:schemeClr val="accent2">
                    <a:lumMod val="50000"/>
                  </a:schemeClr>
                </a:solidFill>
              </a:rPr>
              <a:t>17/04/2018                                            09/28/2018</a:t>
            </a:r>
          </a:p>
          <a:p>
            <a:pPr marL="457200" lvl="1" indent="0">
              <a:buNone/>
            </a:pPr>
            <a:r>
              <a:rPr lang="en-US" sz="1700" b="1" dirty="0" smtClean="0">
                <a:solidFill>
                  <a:schemeClr val="accent2">
                    <a:lumMod val="50000"/>
                  </a:schemeClr>
                </a:solidFill>
              </a:rPr>
              <a:t>15/04/2018                                            10/05/2018</a:t>
            </a:r>
          </a:p>
          <a:p>
            <a:pPr marL="457200" lvl="1" indent="0">
              <a:buNone/>
            </a:pPr>
            <a:r>
              <a:rPr lang="en-US" sz="1700" b="1" dirty="0" smtClean="0">
                <a:solidFill>
                  <a:schemeClr val="accent2">
                    <a:lumMod val="50000"/>
                  </a:schemeClr>
                </a:solidFill>
              </a:rPr>
              <a:t>7/05/2018                                              10/17/2018</a:t>
            </a:r>
          </a:p>
          <a:p>
            <a:pPr marL="457200" lvl="1" indent="0">
              <a:buNone/>
            </a:pPr>
            <a:r>
              <a:rPr lang="en-US" sz="1700" b="1" dirty="0" smtClean="0">
                <a:solidFill>
                  <a:schemeClr val="accent2">
                    <a:lumMod val="50000"/>
                  </a:schemeClr>
                </a:solidFill>
              </a:rPr>
              <a:t>8/06/2018                                              10/22/2018</a:t>
            </a:r>
          </a:p>
          <a:p>
            <a:pPr marL="457200" lvl="1" indent="0">
              <a:buNone/>
            </a:pPr>
            <a:r>
              <a:rPr lang="en-US" sz="1700" b="1" dirty="0" smtClean="0">
                <a:solidFill>
                  <a:schemeClr val="accent2">
                    <a:lumMod val="50000"/>
                  </a:schemeClr>
                </a:solidFill>
              </a:rPr>
              <a:t>13/06 /2018                                           10/09/2018</a:t>
            </a:r>
          </a:p>
          <a:p>
            <a:pPr marL="457200" lvl="1" indent="0">
              <a:buNone/>
            </a:pPr>
            <a:r>
              <a:rPr lang="en-US" sz="1700" b="1" dirty="0" smtClean="0">
                <a:solidFill>
                  <a:schemeClr val="accent2">
                    <a:lumMod val="50000"/>
                  </a:schemeClr>
                </a:solidFill>
              </a:rPr>
              <a:t>14/06/2018                                            09/17/2018</a:t>
            </a:r>
          </a:p>
          <a:p>
            <a:pPr marL="457200" lvl="1" indent="0">
              <a:buNone/>
            </a:pPr>
            <a:r>
              <a:rPr lang="en-US" sz="1700" b="1" dirty="0" smtClean="0">
                <a:solidFill>
                  <a:schemeClr val="accent2">
                    <a:lumMod val="50000"/>
                  </a:schemeClr>
                </a:solidFill>
              </a:rPr>
              <a:t>15/06/2018</a:t>
            </a:r>
          </a:p>
          <a:p>
            <a:pPr marL="457200" lvl="1" indent="0">
              <a:buNone/>
            </a:pPr>
            <a:r>
              <a:rPr lang="en-US" sz="1700" b="1" dirty="0" smtClean="0">
                <a:solidFill>
                  <a:schemeClr val="accent2">
                    <a:lumMod val="50000"/>
                  </a:schemeClr>
                </a:solidFill>
              </a:rPr>
              <a:t>18/06/2018</a:t>
            </a:r>
          </a:p>
          <a:p>
            <a:pPr marL="457200" lvl="1" indent="0">
              <a:buNone/>
            </a:pPr>
            <a:r>
              <a:rPr lang="en-US" sz="1700" b="1" dirty="0" smtClean="0">
                <a:solidFill>
                  <a:schemeClr val="accent2">
                    <a:lumMod val="50000"/>
                  </a:schemeClr>
                </a:solidFill>
              </a:rPr>
              <a:t>29/05/2018</a:t>
            </a:r>
          </a:p>
          <a:p>
            <a:pPr marL="457200" lvl="1" indent="0">
              <a:buNone/>
            </a:pPr>
            <a:r>
              <a:rPr lang="en-US" sz="1700" b="1" dirty="0" smtClean="0">
                <a:solidFill>
                  <a:schemeClr val="accent2">
                    <a:lumMod val="50000"/>
                  </a:schemeClr>
                </a:solidFill>
              </a:rPr>
              <a:t>03/07/2018</a:t>
            </a:r>
          </a:p>
          <a:p>
            <a:pPr marL="457200" lvl="1" indent="0">
              <a:buNone/>
            </a:pPr>
            <a:r>
              <a:rPr lang="en-US" sz="1700" b="1" dirty="0" smtClean="0">
                <a:solidFill>
                  <a:schemeClr val="accent2">
                    <a:lumMod val="50000"/>
                  </a:schemeClr>
                </a:solidFill>
              </a:rPr>
              <a:t>04/07/2018</a:t>
            </a:r>
          </a:p>
          <a:p>
            <a:pPr marL="457200" lvl="1" indent="0">
              <a:buNone/>
            </a:pPr>
            <a:endParaRPr lang="en-US" sz="1700" b="1" dirty="0" smtClean="0">
              <a:solidFill>
                <a:schemeClr val="accent2">
                  <a:lumMod val="50000"/>
                </a:schemeClr>
              </a:solidFill>
            </a:endParaRPr>
          </a:p>
          <a:p>
            <a:pPr marL="457200" lvl="1" indent="0">
              <a:buNone/>
            </a:pPr>
            <a:endParaRPr lang="en-US" sz="1700" b="1" dirty="0">
              <a:solidFill>
                <a:schemeClr val="accent2">
                  <a:lumMod val="50000"/>
                </a:schemeClr>
              </a:solidFill>
            </a:endParaRPr>
          </a:p>
          <a:p>
            <a:pPr marL="457200" lvl="1" indent="0">
              <a:buNone/>
            </a:pPr>
            <a:endParaRPr lang="en-US" sz="1700" b="1" dirty="0">
              <a:solidFill>
                <a:schemeClr val="accent2">
                  <a:lumMod val="50000"/>
                </a:schemeClr>
              </a:solidFill>
            </a:endParaRPr>
          </a:p>
        </p:txBody>
      </p:sp>
    </p:spTree>
    <p:extLst>
      <p:ext uri="{BB962C8B-B14F-4D97-AF65-F5344CB8AC3E}">
        <p14:creationId xmlns:p14="http://schemas.microsoft.com/office/powerpoint/2010/main" val="135274457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a:solidFill>
                  <a:srgbClr val="0070C0"/>
                </a:solidFill>
              </a:rPr>
              <a:t>   11 Number of </a:t>
            </a:r>
            <a:r>
              <a:rPr lang="en-US" sz="2400" b="1" dirty="0" smtClean="0">
                <a:solidFill>
                  <a:srgbClr val="0070C0"/>
                </a:solidFill>
              </a:rPr>
              <a:t>JIRA’s </a:t>
            </a:r>
            <a:r>
              <a:rPr lang="en-US" sz="2400" b="1" dirty="0">
                <a:solidFill>
                  <a:srgbClr val="0070C0"/>
                </a:solidFill>
              </a:rPr>
              <a:t>worked on</a:t>
            </a:r>
            <a:br>
              <a:rPr lang="en-US" sz="2400" b="1" dirty="0">
                <a:solidFill>
                  <a:srgbClr val="0070C0"/>
                </a:solidFill>
              </a:rPr>
            </a:br>
            <a:endParaRPr lang="en-US" sz="2400" b="1" dirty="0">
              <a:solidFill>
                <a:srgbClr val="0070C0"/>
              </a:solidFill>
            </a:endParaRPr>
          </a:p>
        </p:txBody>
      </p:sp>
      <p:sp>
        <p:nvSpPr>
          <p:cNvPr id="3" name="Content Placeholder 2"/>
          <p:cNvSpPr>
            <a:spLocks noGrp="1"/>
          </p:cNvSpPr>
          <p:nvPr>
            <p:ph idx="1"/>
          </p:nvPr>
        </p:nvSpPr>
        <p:spPr>
          <a:xfrm>
            <a:off x="1094705" y="953037"/>
            <a:ext cx="10908406" cy="5764845"/>
          </a:xfrm>
        </p:spPr>
        <p:txBody>
          <a:bodyPr/>
          <a:lstStyle/>
          <a:p>
            <a:pPr marL="0" indent="0">
              <a:buNone/>
            </a:pPr>
            <a:r>
              <a:rPr lang="en-US" sz="1600" b="1" dirty="0" smtClean="0">
                <a:solidFill>
                  <a:schemeClr val="accent2">
                    <a:lumMod val="50000"/>
                  </a:schemeClr>
                </a:solidFill>
              </a:rPr>
              <a:t>         I </a:t>
            </a:r>
            <a:r>
              <a:rPr lang="en-US" sz="1600" b="1" dirty="0">
                <a:solidFill>
                  <a:schemeClr val="accent2">
                    <a:lumMod val="50000"/>
                  </a:schemeClr>
                </a:solidFill>
              </a:rPr>
              <a:t>have worked on 8 </a:t>
            </a:r>
            <a:r>
              <a:rPr lang="en-US" sz="1600" b="1" dirty="0" err="1">
                <a:solidFill>
                  <a:schemeClr val="accent2">
                    <a:lumMod val="50000"/>
                  </a:schemeClr>
                </a:solidFill>
              </a:rPr>
              <a:t>jira’s</a:t>
            </a:r>
            <a:r>
              <a:rPr lang="en-US" sz="1600" b="1" dirty="0">
                <a:solidFill>
                  <a:schemeClr val="accent2">
                    <a:lumMod val="50000"/>
                  </a:schemeClr>
                </a:solidFill>
              </a:rPr>
              <a:t> individually in IDRP Team.</a:t>
            </a:r>
          </a:p>
          <a:p>
            <a:pPr>
              <a:buFont typeface="Wingdings" panose="05000000000000000000" pitchFamily="2" charset="2"/>
              <a:buChar char="v"/>
            </a:pPr>
            <a:endParaRPr lang="en-US" sz="1500" u="sng" dirty="0" smtClean="0">
              <a:hlinkClick r:id="rId2"/>
            </a:endParaRPr>
          </a:p>
          <a:p>
            <a:r>
              <a:rPr lang="en-US" sz="1500" u="sng" dirty="0" smtClean="0">
                <a:hlinkClick r:id="rId2"/>
              </a:rPr>
              <a:t> </a:t>
            </a:r>
            <a:r>
              <a:rPr lang="en-US" sz="1600" u="sng" dirty="0" smtClean="0">
                <a:hlinkClick r:id="rId2"/>
              </a:rPr>
              <a:t>IPS-3325</a:t>
            </a:r>
            <a:r>
              <a:rPr lang="en-US" sz="1600" dirty="0" smtClean="0"/>
              <a:t> :-</a:t>
            </a:r>
            <a:r>
              <a:rPr lang="en-US" sz="1600" dirty="0" smtClean="0">
                <a:solidFill>
                  <a:schemeClr val="accent2">
                    <a:lumMod val="50000"/>
                  </a:schemeClr>
                </a:solidFill>
              </a:rPr>
              <a:t>This JIRA is created in order to capture the efforts required to Optimize Hadoop job IE Master DP-00-DETER-AUTHO-KMART. The job and its successor execution time reduce by the 20 minutes.</a:t>
            </a:r>
          </a:p>
          <a:p>
            <a:endParaRPr lang="en-US" sz="1600" dirty="0" smtClean="0"/>
          </a:p>
          <a:p>
            <a:r>
              <a:rPr lang="en-US" sz="1600" dirty="0" smtClean="0"/>
              <a:t> </a:t>
            </a:r>
            <a:r>
              <a:rPr lang="en-US" sz="1600" u="sng" dirty="0" smtClean="0">
                <a:hlinkClick r:id="rId3"/>
              </a:rPr>
              <a:t>IPS-3291</a:t>
            </a:r>
            <a:r>
              <a:rPr lang="en-US" sz="1600" u="sng" dirty="0" smtClean="0"/>
              <a:t>  </a:t>
            </a:r>
            <a:r>
              <a:rPr lang="en-US" sz="1600" u="sng" dirty="0" smtClean="0">
                <a:solidFill>
                  <a:schemeClr val="accent2">
                    <a:lumMod val="50000"/>
                  </a:schemeClr>
                </a:solidFill>
              </a:rPr>
              <a:t>T</a:t>
            </a:r>
            <a:r>
              <a:rPr lang="en-US" sz="1600" dirty="0" smtClean="0">
                <a:solidFill>
                  <a:schemeClr val="accent2">
                    <a:lumMod val="50000"/>
                  </a:schemeClr>
                </a:solidFill>
              </a:rPr>
              <a:t>his JIRA is created in order to capture the efforts required to build up data documentation</a:t>
            </a:r>
            <a:br>
              <a:rPr lang="en-US" sz="1600" dirty="0" smtClean="0">
                <a:solidFill>
                  <a:schemeClr val="accent2">
                    <a:lumMod val="50000"/>
                  </a:schemeClr>
                </a:solidFill>
              </a:rPr>
            </a:br>
            <a:r>
              <a:rPr lang="en-US" sz="1600" dirty="0" smtClean="0">
                <a:solidFill>
                  <a:schemeClr val="accent2">
                    <a:lumMod val="50000"/>
                  </a:schemeClr>
                </a:solidFill>
              </a:rPr>
              <a:t> We are performing this transformation to eliminate dependency on </a:t>
            </a:r>
            <a:r>
              <a:rPr lang="en-US" sz="1600" dirty="0" err="1" smtClean="0">
                <a:solidFill>
                  <a:schemeClr val="accent2">
                    <a:lumMod val="50000"/>
                  </a:schemeClr>
                </a:solidFill>
              </a:rPr>
              <a:t>teradata</a:t>
            </a:r>
            <a:r>
              <a:rPr lang="en-US" sz="1600" dirty="0" smtClean="0">
                <a:solidFill>
                  <a:schemeClr val="accent2">
                    <a:lumMod val="50000"/>
                  </a:schemeClr>
                </a:solidFill>
              </a:rPr>
              <a:t> by converting the </a:t>
            </a:r>
            <a:r>
              <a:rPr lang="en-US" sz="1600" dirty="0" err="1" smtClean="0">
                <a:solidFill>
                  <a:schemeClr val="accent2">
                    <a:lumMod val="50000"/>
                  </a:schemeClr>
                </a:solidFill>
              </a:rPr>
              <a:t>datastage</a:t>
            </a:r>
            <a:r>
              <a:rPr lang="en-US" sz="1600" dirty="0" smtClean="0">
                <a:solidFill>
                  <a:schemeClr val="accent2">
                    <a:lumMod val="50000"/>
                  </a:schemeClr>
                </a:solidFill>
              </a:rPr>
              <a:t> jobs written in </a:t>
            </a:r>
            <a:r>
              <a:rPr lang="en-US" sz="1600" dirty="0" err="1" smtClean="0">
                <a:solidFill>
                  <a:schemeClr val="accent2">
                    <a:lumMod val="50000"/>
                  </a:schemeClr>
                </a:solidFill>
              </a:rPr>
              <a:t>teradata</a:t>
            </a:r>
            <a:r>
              <a:rPr lang="en-US" sz="1600" dirty="0" smtClean="0">
                <a:solidFill>
                  <a:schemeClr val="accent2">
                    <a:lumMod val="50000"/>
                  </a:schemeClr>
                </a:solidFill>
              </a:rPr>
              <a:t> to </a:t>
            </a:r>
            <a:r>
              <a:rPr lang="en-US" sz="1600" dirty="0" err="1" smtClean="0">
                <a:solidFill>
                  <a:schemeClr val="accent2">
                    <a:lumMod val="50000"/>
                  </a:schemeClr>
                </a:solidFill>
              </a:rPr>
              <a:t>hadoop</a:t>
            </a:r>
            <a:r>
              <a:rPr lang="en-US" sz="1600" dirty="0" smtClean="0">
                <a:solidFill>
                  <a:schemeClr val="accent2">
                    <a:lumMod val="50000"/>
                  </a:schemeClr>
                </a:solidFill>
              </a:rPr>
              <a:t>.(Pig      and Hive) or GCP.  For this I have analyzed all the Hadoop scripts and found out the Teradata scripts. Then From the scripts , I have identified the job names and Teradata tables and source input table to the Teradata.</a:t>
            </a:r>
          </a:p>
          <a:p>
            <a:endParaRPr lang="en-US" sz="1600" dirty="0" smtClean="0">
              <a:solidFill>
                <a:schemeClr val="accent2">
                  <a:lumMod val="50000"/>
                </a:schemeClr>
              </a:solidFill>
            </a:endParaRPr>
          </a:p>
          <a:p>
            <a:r>
              <a:rPr lang="en-US" sz="1600" u="sng" dirty="0" smtClean="0">
                <a:hlinkClick r:id="rId4"/>
              </a:rPr>
              <a:t> IPS-3654</a:t>
            </a:r>
            <a:r>
              <a:rPr lang="en-US" sz="1600" dirty="0" smtClean="0"/>
              <a:t>:- </a:t>
            </a:r>
            <a:r>
              <a:rPr lang="en-US" sz="1600" dirty="0" smtClean="0">
                <a:solidFill>
                  <a:schemeClr val="accent2">
                    <a:lumMod val="50000"/>
                  </a:schemeClr>
                </a:solidFill>
              </a:rPr>
              <a:t>This JIRA is created in order to capture the efforts required for Auto Purging of Hadoop Log </a:t>
            </a:r>
            <a:r>
              <a:rPr lang="en-US" sz="1600" dirty="0" err="1" smtClean="0">
                <a:solidFill>
                  <a:schemeClr val="accent2">
                    <a:lumMod val="50000"/>
                  </a:schemeClr>
                </a:solidFill>
              </a:rPr>
              <a:t>files.This</a:t>
            </a:r>
            <a:r>
              <a:rPr lang="en-US" sz="1600" dirty="0" smtClean="0">
                <a:solidFill>
                  <a:schemeClr val="accent2">
                    <a:lumMod val="50000"/>
                  </a:schemeClr>
                </a:solidFill>
              </a:rPr>
              <a:t> JIRA will purge the staging files on time which was not happening earlier and prevent lagging of the batch cycle with 100 of critical Hadoop job failure.</a:t>
            </a:r>
          </a:p>
          <a:p>
            <a:endParaRPr lang="en-US" sz="1600" dirty="0" smtClean="0"/>
          </a:p>
          <a:p>
            <a:r>
              <a:rPr lang="en-US" sz="1600" u="sng" dirty="0" smtClean="0">
                <a:hlinkClick r:id="rId5"/>
              </a:rPr>
              <a:t> IPS-3748</a:t>
            </a:r>
            <a:r>
              <a:rPr lang="en-US" sz="1600" u="sng" dirty="0" smtClean="0"/>
              <a:t>:- </a:t>
            </a:r>
            <a:r>
              <a:rPr lang="en-US" sz="1600" u="sng" dirty="0" smtClean="0">
                <a:hlinkClick r:id="rId5"/>
              </a:rPr>
              <a:t> </a:t>
            </a:r>
            <a:r>
              <a:rPr lang="en-US" sz="1600" dirty="0" smtClean="0">
                <a:solidFill>
                  <a:schemeClr val="accent2">
                    <a:lumMod val="50000"/>
                  </a:schemeClr>
                </a:solidFill>
              </a:rPr>
              <a:t>This JIRA is created in order to capture the efforts required for </a:t>
            </a:r>
            <a:r>
              <a:rPr lang="en-US" sz="1600" dirty="0" err="1" smtClean="0">
                <a:solidFill>
                  <a:schemeClr val="accent2">
                    <a:lumMod val="50000"/>
                  </a:schemeClr>
                </a:solidFill>
              </a:rPr>
              <a:t>LoseSales</a:t>
            </a:r>
            <a:r>
              <a:rPr lang="en-US" sz="1600" dirty="0" smtClean="0">
                <a:solidFill>
                  <a:schemeClr val="accent2">
                    <a:lumMod val="50000"/>
                  </a:schemeClr>
                </a:solidFill>
              </a:rPr>
              <a:t> Data Missing Issue. Worked with Don Gibson to solve this problem and helped FMS team to know the actual reason of the issue and resolution</a:t>
            </a:r>
          </a:p>
          <a:p>
            <a:pPr>
              <a:buFont typeface="Wingdings" panose="05000000000000000000" pitchFamily="2" charset="2"/>
              <a:buChar char="v"/>
            </a:pPr>
            <a:endParaRPr lang="en-US" sz="1600" dirty="0" smtClean="0"/>
          </a:p>
          <a:p>
            <a:pPr>
              <a:buFont typeface="Wingdings" panose="05000000000000000000" pitchFamily="2" charset="2"/>
              <a:buChar char="Ø"/>
            </a:pPr>
            <a:endParaRPr lang="en-US" sz="1500" dirty="0" smtClean="0"/>
          </a:p>
          <a:p>
            <a:pPr>
              <a:buFont typeface="Wingdings" panose="05000000000000000000" pitchFamily="2" charset="2"/>
              <a:buChar char="Ø"/>
            </a:pPr>
            <a:endParaRPr lang="en-US" sz="1500" dirty="0" smtClean="0"/>
          </a:p>
          <a:p>
            <a:pPr marL="0" indent="0">
              <a:buNone/>
            </a:pPr>
            <a:r>
              <a:rPr lang="en-US" sz="1500" dirty="0" smtClean="0"/>
              <a:t>     </a:t>
            </a:r>
          </a:p>
          <a:p>
            <a:pPr marL="0" indent="0">
              <a:buNone/>
            </a:pPr>
            <a:endParaRPr lang="en-US" dirty="0"/>
          </a:p>
          <a:p>
            <a:pPr marL="0" indent="0">
              <a:buNone/>
            </a:pPr>
            <a:endParaRPr lang="en-US" dirty="0" smtClean="0"/>
          </a:p>
          <a:p>
            <a:pPr marL="0" indent="0">
              <a:buNone/>
            </a:pPr>
            <a:r>
              <a:rPr lang="en-US" dirty="0">
                <a:solidFill>
                  <a:srgbClr val="0070C0"/>
                </a:solidFill>
              </a:rPr>
              <a:t> </a:t>
            </a:r>
            <a:r>
              <a:rPr lang="en-US" dirty="0" smtClean="0">
                <a:solidFill>
                  <a:srgbClr val="0070C0"/>
                </a:solidFill>
              </a:rPr>
              <a:t>    </a:t>
            </a:r>
          </a:p>
          <a:p>
            <a:pPr marL="0" indent="0">
              <a:buNone/>
            </a:pPr>
            <a:endParaRPr lang="en-US" dirty="0"/>
          </a:p>
        </p:txBody>
      </p:sp>
    </p:spTree>
    <p:extLst>
      <p:ext uri="{BB962C8B-B14F-4D97-AF65-F5344CB8AC3E}">
        <p14:creationId xmlns:p14="http://schemas.microsoft.com/office/powerpoint/2010/main" val="39030100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lumMod val="25000"/>
                  </a:schemeClr>
                </a:solidFill>
              </a:rPr>
              <a:t/>
            </a:r>
            <a:br>
              <a:rPr lang="en-US" dirty="0">
                <a:solidFill>
                  <a:schemeClr val="bg2">
                    <a:lumMod val="25000"/>
                  </a:schemeClr>
                </a:solidFill>
              </a:rPr>
            </a:br>
            <a:endParaRPr lang="en-US" dirty="0">
              <a:solidFill>
                <a:schemeClr val="bg2">
                  <a:lumMod val="25000"/>
                </a:schemeClr>
              </a:solidFill>
            </a:endParaRPr>
          </a:p>
        </p:txBody>
      </p:sp>
      <p:sp>
        <p:nvSpPr>
          <p:cNvPr id="3" name="Content Placeholder 2"/>
          <p:cNvSpPr>
            <a:spLocks noGrp="1"/>
          </p:cNvSpPr>
          <p:nvPr>
            <p:ph idx="1"/>
          </p:nvPr>
        </p:nvSpPr>
        <p:spPr>
          <a:xfrm>
            <a:off x="968342" y="862885"/>
            <a:ext cx="11073404" cy="5589430"/>
          </a:xfrm>
        </p:spPr>
        <p:txBody>
          <a:bodyPr/>
          <a:lstStyle/>
          <a:p>
            <a:endParaRPr lang="en-US" sz="1500" dirty="0" smtClean="0"/>
          </a:p>
          <a:p>
            <a:r>
              <a:rPr lang="en-US" sz="1400" u="sng" dirty="0">
                <a:hlinkClick r:id="rId2"/>
              </a:rPr>
              <a:t>IPS-3750</a:t>
            </a:r>
            <a:r>
              <a:rPr lang="en-US" sz="1400" dirty="0"/>
              <a:t> :</a:t>
            </a:r>
            <a:r>
              <a:rPr lang="en-US" sz="1400" dirty="0">
                <a:solidFill>
                  <a:schemeClr val="accent2">
                    <a:lumMod val="50000"/>
                  </a:schemeClr>
                </a:solidFill>
              </a:rPr>
              <a:t>This JIRA is created in order to capture efforts required for Correct Hadoop IE Order Fill Sequence Process to use IE </a:t>
            </a:r>
            <a:r>
              <a:rPr lang="en-US" sz="1400" dirty="0" err="1">
                <a:solidFill>
                  <a:schemeClr val="accent2">
                    <a:lumMod val="50000"/>
                  </a:schemeClr>
                </a:solidFill>
              </a:rPr>
              <a:t>Batchdate</a:t>
            </a:r>
            <a:r>
              <a:rPr lang="en-US" sz="1400" dirty="0">
                <a:solidFill>
                  <a:schemeClr val="accent2">
                    <a:lumMod val="50000"/>
                  </a:schemeClr>
                </a:solidFill>
              </a:rPr>
              <a:t> rather than Replenishment </a:t>
            </a:r>
            <a:r>
              <a:rPr lang="en-US" sz="1400" dirty="0" smtClean="0">
                <a:solidFill>
                  <a:schemeClr val="accent2">
                    <a:lumMod val="50000"/>
                  </a:schemeClr>
                </a:solidFill>
              </a:rPr>
              <a:t>Day. Very </a:t>
            </a:r>
            <a:r>
              <a:rPr lang="en-US" sz="1400" dirty="0">
                <a:solidFill>
                  <a:schemeClr val="accent2">
                    <a:lumMod val="50000"/>
                  </a:schemeClr>
                </a:solidFill>
              </a:rPr>
              <a:t>critical issue   the order fill sequence data was missing due to incorrect files and timestamps used</a:t>
            </a:r>
            <a:r>
              <a:rPr lang="en-US" sz="1400" dirty="0" smtClean="0">
                <a:solidFill>
                  <a:schemeClr val="accent2">
                    <a:lumMod val="50000"/>
                  </a:schemeClr>
                </a:solidFill>
              </a:rPr>
              <a:t>.  </a:t>
            </a:r>
            <a:r>
              <a:rPr lang="en-US" sz="1400" dirty="0">
                <a:solidFill>
                  <a:schemeClr val="accent2">
                    <a:lumMod val="50000"/>
                  </a:schemeClr>
                </a:solidFill>
              </a:rPr>
              <a:t>I have corrected the timestamps and proper files within 2 days as it was emergency changes.</a:t>
            </a:r>
          </a:p>
          <a:p>
            <a:endParaRPr lang="en-US" sz="1500" u="sng" dirty="0">
              <a:hlinkClick r:id="rId3"/>
            </a:endParaRPr>
          </a:p>
          <a:p>
            <a:r>
              <a:rPr lang="en-US" sz="1500" u="sng" dirty="0">
                <a:hlinkClick r:id="rId3"/>
              </a:rPr>
              <a:t> IPS-3759</a:t>
            </a:r>
            <a:r>
              <a:rPr lang="en-US" sz="1500" dirty="0" smtClean="0"/>
              <a:t>:- </a:t>
            </a:r>
            <a:r>
              <a:rPr lang="en-US" sz="1500" dirty="0" smtClean="0">
                <a:solidFill>
                  <a:schemeClr val="accent2">
                    <a:lumMod val="50000"/>
                  </a:schemeClr>
                </a:solidFill>
              </a:rPr>
              <a:t>This JIRA </a:t>
            </a:r>
            <a:r>
              <a:rPr lang="en-US" sz="1500" dirty="0">
                <a:solidFill>
                  <a:schemeClr val="accent2">
                    <a:lumMod val="50000"/>
                  </a:schemeClr>
                </a:solidFill>
              </a:rPr>
              <a:t>is created in order to capture efforts required to </a:t>
            </a:r>
            <a:r>
              <a:rPr lang="en-US" sz="1500" dirty="0" smtClean="0">
                <a:solidFill>
                  <a:schemeClr val="accent2">
                    <a:lumMod val="50000"/>
                  </a:schemeClr>
                </a:solidFill>
              </a:rPr>
              <a:t>optimization </a:t>
            </a:r>
            <a:r>
              <a:rPr lang="en-US" sz="1500" dirty="0">
                <a:solidFill>
                  <a:schemeClr val="accent2">
                    <a:lumMod val="50000"/>
                  </a:schemeClr>
                </a:solidFill>
              </a:rPr>
              <a:t>of the new job </a:t>
            </a:r>
            <a:r>
              <a:rPr lang="en-US" sz="1500" dirty="0" err="1">
                <a:solidFill>
                  <a:schemeClr val="accent2">
                    <a:lumMod val="50000"/>
                  </a:schemeClr>
                </a:solidFill>
              </a:rPr>
              <a:t>ie</a:t>
            </a:r>
            <a:r>
              <a:rPr lang="en-US" sz="1500" dirty="0">
                <a:solidFill>
                  <a:schemeClr val="accent2">
                    <a:lumMod val="50000"/>
                  </a:schemeClr>
                </a:solidFill>
              </a:rPr>
              <a:t> </a:t>
            </a:r>
            <a:r>
              <a:rPr lang="en-US" sz="1500" dirty="0" smtClean="0">
                <a:solidFill>
                  <a:schemeClr val="accent2">
                    <a:lumMod val="50000"/>
                  </a:schemeClr>
                </a:solidFill>
              </a:rPr>
              <a:t>DP-00-IE-SEARS_VEND_PACK_LOC.</a:t>
            </a:r>
          </a:p>
          <a:p>
            <a:pPr marL="0" indent="0">
              <a:buNone/>
            </a:pPr>
            <a:r>
              <a:rPr lang="en-US" sz="1500" dirty="0" smtClean="0">
                <a:solidFill>
                  <a:schemeClr val="accent2">
                    <a:lumMod val="50000"/>
                  </a:schemeClr>
                </a:solidFill>
              </a:rPr>
              <a:t>          I have worked on optimization of this DP-00-IE-SEARS_VEND_PACK_LOC job and got 40 minutes of the improvement.</a:t>
            </a:r>
          </a:p>
          <a:p>
            <a:endParaRPr lang="en-US" sz="1500" dirty="0" smtClean="0"/>
          </a:p>
          <a:p>
            <a:r>
              <a:rPr lang="en-US" sz="1500" u="sng" dirty="0">
                <a:hlinkClick r:id="rId4"/>
              </a:rPr>
              <a:t>IPS-3803 </a:t>
            </a:r>
            <a:r>
              <a:rPr lang="en-US" sz="1500" dirty="0" smtClean="0"/>
              <a:t>:- </a:t>
            </a:r>
            <a:r>
              <a:rPr lang="en-US" sz="1500" dirty="0">
                <a:solidFill>
                  <a:schemeClr val="accent2">
                    <a:lumMod val="50000"/>
                  </a:schemeClr>
                </a:solidFill>
              </a:rPr>
              <a:t>This SE is created in order to capture efforts required </a:t>
            </a:r>
            <a:r>
              <a:rPr lang="en-US" sz="1500" dirty="0" smtClean="0">
                <a:solidFill>
                  <a:schemeClr val="accent2">
                    <a:lumMod val="50000"/>
                  </a:schemeClr>
                </a:solidFill>
              </a:rPr>
              <a:t>to solve People Hadoop related issues.</a:t>
            </a:r>
          </a:p>
          <a:p>
            <a:pPr marL="0" indent="0">
              <a:buNone/>
            </a:pPr>
            <a:r>
              <a:rPr lang="en-US" sz="1500" dirty="0">
                <a:solidFill>
                  <a:schemeClr val="accent2">
                    <a:lumMod val="50000"/>
                  </a:schemeClr>
                </a:solidFill>
              </a:rPr>
              <a:t> </a:t>
            </a:r>
            <a:r>
              <a:rPr lang="en-US" sz="1500" dirty="0" smtClean="0">
                <a:solidFill>
                  <a:schemeClr val="accent2">
                    <a:lumMod val="50000"/>
                  </a:schemeClr>
                </a:solidFill>
              </a:rPr>
              <a:t>       I have answered Cindy’s complex queries.</a:t>
            </a:r>
            <a:endParaRPr lang="en-US" sz="1500" dirty="0">
              <a:solidFill>
                <a:schemeClr val="accent2">
                  <a:lumMod val="50000"/>
                </a:schemeClr>
              </a:solidFill>
            </a:endParaRPr>
          </a:p>
          <a:p>
            <a:pPr>
              <a:buFont typeface="Wingdings" panose="05000000000000000000" pitchFamily="2" charset="2"/>
              <a:buChar char="Ø"/>
            </a:pPr>
            <a:endParaRPr lang="en-US" sz="1400" dirty="0" smtClean="0"/>
          </a:p>
          <a:p>
            <a:pPr>
              <a:buFont typeface="Wingdings" panose="05000000000000000000" pitchFamily="2" charset="2"/>
              <a:buChar char="Ø"/>
            </a:pPr>
            <a:endParaRPr lang="en-US" sz="1400" dirty="0" smtClean="0"/>
          </a:p>
          <a:p>
            <a:pPr>
              <a:buFont typeface="Wingdings" panose="05000000000000000000" pitchFamily="2" charset="2"/>
              <a:buChar char="Ø"/>
            </a:pPr>
            <a:endParaRPr lang="en-US" sz="1400" dirty="0" smtClean="0"/>
          </a:p>
          <a:p>
            <a:pPr marL="0" indent="0">
              <a:buNone/>
            </a:pPr>
            <a:r>
              <a:rPr lang="en-US" sz="1400" dirty="0" smtClean="0"/>
              <a:t>     </a:t>
            </a:r>
          </a:p>
          <a:p>
            <a:pPr marL="0" indent="0">
              <a:buNone/>
            </a:pPr>
            <a:endParaRPr lang="en-US" dirty="0"/>
          </a:p>
          <a:p>
            <a:pPr marL="0" indent="0">
              <a:buNone/>
            </a:pPr>
            <a:endParaRPr lang="en-US" dirty="0" smtClean="0"/>
          </a:p>
          <a:p>
            <a:pPr marL="0" indent="0">
              <a:buNone/>
            </a:pPr>
            <a:r>
              <a:rPr lang="en-US" dirty="0">
                <a:solidFill>
                  <a:srgbClr val="0070C0"/>
                </a:solidFill>
              </a:rPr>
              <a:t> </a:t>
            </a:r>
            <a:r>
              <a:rPr lang="en-US" dirty="0" smtClean="0">
                <a:solidFill>
                  <a:srgbClr val="0070C0"/>
                </a:solidFill>
              </a:rPr>
              <a:t>    </a:t>
            </a:r>
          </a:p>
          <a:p>
            <a:pPr marL="0" indent="0">
              <a:buNone/>
            </a:pPr>
            <a:endParaRPr lang="en-US" dirty="0"/>
          </a:p>
        </p:txBody>
      </p:sp>
    </p:spTree>
    <p:extLst>
      <p:ext uri="{BB962C8B-B14F-4D97-AF65-F5344CB8AC3E}">
        <p14:creationId xmlns:p14="http://schemas.microsoft.com/office/powerpoint/2010/main" val="28768772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7433" y="0"/>
            <a:ext cx="10178322" cy="1492132"/>
          </a:xfrm>
        </p:spPr>
        <p:txBody>
          <a:bodyPr/>
          <a:lstStyle/>
          <a:p>
            <a:pPr lvl="1" algn="ctr"/>
            <a:r>
              <a:rPr lang="en-US" sz="2000" b="1" dirty="0" smtClean="0">
                <a:solidFill>
                  <a:srgbClr val="0070C0"/>
                </a:solidFill>
              </a:rPr>
              <a:t/>
            </a:r>
            <a:br>
              <a:rPr lang="en-US" sz="2000" b="1" dirty="0" smtClean="0">
                <a:solidFill>
                  <a:srgbClr val="0070C0"/>
                </a:solidFill>
              </a:rPr>
            </a:br>
            <a:r>
              <a:rPr lang="en-US" sz="2400" b="1" dirty="0" smtClean="0">
                <a:solidFill>
                  <a:srgbClr val="0070C0"/>
                </a:solidFill>
                <a:latin typeface="+mn-lt"/>
              </a:rPr>
              <a:t>12 TCS transition activity. </a:t>
            </a:r>
            <a:r>
              <a:rPr lang="en-US" sz="2400" dirty="0" smtClean="0">
                <a:latin typeface="+mn-lt"/>
              </a:rPr>
              <a:t/>
            </a:r>
            <a:br>
              <a:rPr lang="en-US" sz="2400" dirty="0" smtClean="0">
                <a:latin typeface="+mn-lt"/>
              </a:rPr>
            </a:br>
            <a:endParaRPr lang="en-US" sz="2400" dirty="0">
              <a:latin typeface="+mn-lt"/>
            </a:endParaRPr>
          </a:p>
        </p:txBody>
      </p:sp>
      <p:sp>
        <p:nvSpPr>
          <p:cNvPr id="3" name="Content Placeholder 2"/>
          <p:cNvSpPr>
            <a:spLocks noGrp="1"/>
          </p:cNvSpPr>
          <p:nvPr>
            <p:ph idx="1"/>
          </p:nvPr>
        </p:nvSpPr>
        <p:spPr>
          <a:xfrm>
            <a:off x="1147434" y="785611"/>
            <a:ext cx="11044566" cy="5589431"/>
          </a:xfrm>
        </p:spPr>
        <p:txBody>
          <a:bodyPr/>
          <a:lstStyle/>
          <a:p>
            <a:pPr eaLnBrk="0" hangingPunct="0"/>
            <a:r>
              <a:rPr lang="en-US" sz="1700" dirty="0">
                <a:solidFill>
                  <a:schemeClr val="accent2">
                    <a:lumMod val="50000"/>
                  </a:schemeClr>
                </a:solidFill>
              </a:rPr>
              <a:t> </a:t>
            </a:r>
            <a:r>
              <a:rPr lang="en-US" sz="1700" dirty="0" smtClean="0">
                <a:solidFill>
                  <a:schemeClr val="accent2">
                    <a:lumMod val="50000"/>
                  </a:schemeClr>
                </a:solidFill>
              </a:rPr>
              <a:t>I was </a:t>
            </a:r>
            <a:r>
              <a:rPr lang="en-US" sz="1700" dirty="0">
                <a:solidFill>
                  <a:schemeClr val="accent2">
                    <a:lumMod val="50000"/>
                  </a:schemeClr>
                </a:solidFill>
              </a:rPr>
              <a:t>the part of Wave 4 transition and I am doing following activities</a:t>
            </a:r>
            <a:r>
              <a:rPr lang="en-US" sz="1700" dirty="0" smtClean="0">
                <a:solidFill>
                  <a:schemeClr val="accent2">
                    <a:lumMod val="50000"/>
                  </a:schemeClr>
                </a:solidFill>
              </a:rPr>
              <a:t>:-</a:t>
            </a:r>
          </a:p>
          <a:p>
            <a:pPr marL="0" indent="0" eaLnBrk="0" hangingPunct="0">
              <a:buNone/>
            </a:pPr>
            <a:endParaRPr lang="en-US" sz="1700" dirty="0">
              <a:solidFill>
                <a:schemeClr val="accent2">
                  <a:lumMod val="50000"/>
                </a:schemeClr>
              </a:solidFill>
            </a:endParaRPr>
          </a:p>
          <a:p>
            <a:pPr eaLnBrk="0" hangingPunct="0">
              <a:buFont typeface="+mj-lt"/>
              <a:buAutoNum type="arabicPeriod"/>
            </a:pPr>
            <a:r>
              <a:rPr lang="en-US" sz="1700" dirty="0" smtClean="0">
                <a:solidFill>
                  <a:schemeClr val="accent2">
                    <a:lumMod val="50000"/>
                  </a:schemeClr>
                </a:solidFill>
              </a:rPr>
              <a:t>Created </a:t>
            </a:r>
            <a:r>
              <a:rPr lang="en-US" sz="1700" dirty="0">
                <a:solidFill>
                  <a:schemeClr val="accent2">
                    <a:lumMod val="50000"/>
                  </a:schemeClr>
                </a:solidFill>
              </a:rPr>
              <a:t>and </a:t>
            </a:r>
            <a:r>
              <a:rPr lang="en-US" sz="1700" dirty="0" smtClean="0">
                <a:solidFill>
                  <a:schemeClr val="accent2">
                    <a:lumMod val="50000"/>
                  </a:schemeClr>
                </a:solidFill>
              </a:rPr>
              <a:t>Presented the </a:t>
            </a:r>
            <a:r>
              <a:rPr lang="en-US" sz="1700" dirty="0">
                <a:solidFill>
                  <a:schemeClr val="accent2">
                    <a:lumMod val="50000"/>
                  </a:schemeClr>
                </a:solidFill>
              </a:rPr>
              <a:t>KT for Outbound Management Application (written in the java)</a:t>
            </a:r>
          </a:p>
          <a:p>
            <a:pPr eaLnBrk="0" hangingPunct="0">
              <a:buFont typeface="+mj-lt"/>
              <a:buAutoNum type="arabicPeriod"/>
            </a:pPr>
            <a:r>
              <a:rPr lang="en-US" sz="1700" dirty="0" smtClean="0">
                <a:solidFill>
                  <a:schemeClr val="accent2">
                    <a:lumMod val="50000"/>
                  </a:schemeClr>
                </a:solidFill>
              </a:rPr>
              <a:t>Created </a:t>
            </a:r>
            <a:r>
              <a:rPr lang="en-US" sz="1700" dirty="0">
                <a:solidFill>
                  <a:schemeClr val="accent2">
                    <a:lumMod val="50000"/>
                  </a:schemeClr>
                </a:solidFill>
              </a:rPr>
              <a:t>and </a:t>
            </a:r>
            <a:r>
              <a:rPr lang="en-US" sz="1700" dirty="0" smtClean="0">
                <a:solidFill>
                  <a:schemeClr val="accent2">
                    <a:lumMod val="50000"/>
                  </a:schemeClr>
                </a:solidFill>
              </a:rPr>
              <a:t>Presented </a:t>
            </a:r>
            <a:r>
              <a:rPr lang="en-US" sz="1700" dirty="0">
                <a:solidFill>
                  <a:schemeClr val="accent2">
                    <a:lumMod val="50000"/>
                  </a:schemeClr>
                </a:solidFill>
              </a:rPr>
              <a:t>the KT for Planned Shipment Reporting application (written in the java)</a:t>
            </a:r>
          </a:p>
          <a:p>
            <a:pPr eaLnBrk="0" hangingPunct="0">
              <a:buFont typeface="+mj-lt"/>
              <a:buAutoNum type="arabicPeriod"/>
            </a:pPr>
            <a:r>
              <a:rPr lang="en-US" sz="1700" dirty="0" smtClean="0">
                <a:solidFill>
                  <a:schemeClr val="accent2">
                    <a:lumMod val="50000"/>
                  </a:schemeClr>
                </a:solidFill>
              </a:rPr>
              <a:t>Worked </a:t>
            </a:r>
            <a:r>
              <a:rPr lang="en-US" sz="1700" dirty="0">
                <a:solidFill>
                  <a:schemeClr val="accent2">
                    <a:lumMod val="50000"/>
                  </a:schemeClr>
                </a:solidFill>
              </a:rPr>
              <a:t>in Shadow Support </a:t>
            </a:r>
            <a:r>
              <a:rPr lang="en-US" sz="1700" dirty="0" smtClean="0">
                <a:solidFill>
                  <a:schemeClr val="accent2">
                    <a:lumMod val="50000"/>
                  </a:schemeClr>
                </a:solidFill>
              </a:rPr>
              <a:t>for one month </a:t>
            </a:r>
            <a:r>
              <a:rPr lang="en-US" sz="1700" dirty="0">
                <a:solidFill>
                  <a:schemeClr val="accent2">
                    <a:lumMod val="50000"/>
                  </a:schemeClr>
                </a:solidFill>
              </a:rPr>
              <a:t>for Wave </a:t>
            </a:r>
            <a:r>
              <a:rPr lang="en-US" sz="1700" dirty="0" smtClean="0">
                <a:solidFill>
                  <a:schemeClr val="accent2">
                    <a:lumMod val="50000"/>
                  </a:schemeClr>
                </a:solidFill>
              </a:rPr>
              <a:t>4 transition</a:t>
            </a:r>
          </a:p>
          <a:p>
            <a:pPr eaLnBrk="0" hangingPunct="0">
              <a:buFont typeface="+mj-lt"/>
              <a:buAutoNum type="arabicPeriod"/>
            </a:pPr>
            <a:r>
              <a:rPr lang="en-US" sz="1700" dirty="0" err="1" smtClean="0">
                <a:solidFill>
                  <a:schemeClr val="accent2">
                    <a:lumMod val="50000"/>
                  </a:schemeClr>
                </a:solidFill>
              </a:rPr>
              <a:t>Understaned</a:t>
            </a:r>
            <a:r>
              <a:rPr lang="en-US" sz="1700" dirty="0" smtClean="0">
                <a:solidFill>
                  <a:schemeClr val="accent2">
                    <a:lumMod val="50000"/>
                  </a:schemeClr>
                </a:solidFill>
              </a:rPr>
              <a:t> the Knowledge base for the following applications:-</a:t>
            </a:r>
          </a:p>
          <a:p>
            <a:pPr eaLnBrk="0" hangingPunct="0">
              <a:buFont typeface="Wingdings" panose="05000000000000000000" pitchFamily="2" charset="2"/>
              <a:buChar char="Ø"/>
            </a:pPr>
            <a:endParaRPr lang="en-US" sz="1700" dirty="0" smtClean="0">
              <a:solidFill>
                <a:schemeClr val="accent2">
                  <a:lumMod val="50000"/>
                </a:schemeClr>
              </a:solidFill>
            </a:endParaRPr>
          </a:p>
          <a:p>
            <a:pPr eaLnBrk="0" hangingPunct="0"/>
            <a:r>
              <a:rPr lang="en-US" sz="1700" dirty="0" smtClean="0">
                <a:solidFill>
                  <a:schemeClr val="accent2">
                    <a:lumMod val="50000"/>
                  </a:schemeClr>
                </a:solidFill>
              </a:rPr>
              <a:t>             </a:t>
            </a:r>
            <a:r>
              <a:rPr lang="en-US" sz="1700" b="1" dirty="0" smtClean="0">
                <a:solidFill>
                  <a:schemeClr val="accent2">
                    <a:lumMod val="50000"/>
                  </a:schemeClr>
                </a:solidFill>
              </a:rPr>
              <a:t>Oracle </a:t>
            </a:r>
            <a:r>
              <a:rPr lang="en-US" sz="1700" b="1" dirty="0">
                <a:solidFill>
                  <a:schemeClr val="accent2">
                    <a:lumMod val="50000"/>
                  </a:schemeClr>
                </a:solidFill>
              </a:rPr>
              <a:t>Transportation Management(OTM)</a:t>
            </a:r>
          </a:p>
          <a:p>
            <a:pPr eaLnBrk="0" hangingPunct="0"/>
            <a:r>
              <a:rPr lang="en-US" sz="1700" b="1" dirty="0" smtClean="0">
                <a:solidFill>
                  <a:schemeClr val="accent2">
                    <a:lumMod val="50000"/>
                  </a:schemeClr>
                </a:solidFill>
              </a:rPr>
              <a:t>              IPLAN   </a:t>
            </a:r>
            <a:r>
              <a:rPr lang="en-US" sz="1700" b="1" dirty="0">
                <a:solidFill>
                  <a:schemeClr val="accent2">
                    <a:lumMod val="50000"/>
                  </a:schemeClr>
                </a:solidFill>
              </a:rPr>
              <a:t>Space planning Applications and Floor Planning </a:t>
            </a:r>
            <a:r>
              <a:rPr lang="en-US" sz="1700" b="1" dirty="0" smtClean="0">
                <a:solidFill>
                  <a:schemeClr val="accent2">
                    <a:lumMod val="50000"/>
                  </a:schemeClr>
                </a:solidFill>
              </a:rPr>
              <a:t>Application</a:t>
            </a:r>
          </a:p>
          <a:p>
            <a:pPr eaLnBrk="0" hangingPunct="0"/>
            <a:r>
              <a:rPr lang="en-US" sz="1700" b="1" dirty="0" smtClean="0">
                <a:solidFill>
                  <a:schemeClr val="accent2">
                    <a:lumMod val="50000"/>
                  </a:schemeClr>
                </a:solidFill>
              </a:rPr>
              <a:t>              Inbound Transportation</a:t>
            </a:r>
          </a:p>
          <a:p>
            <a:pPr eaLnBrk="0" hangingPunct="0"/>
            <a:r>
              <a:rPr lang="en-US" sz="1700" b="1" dirty="0" smtClean="0">
                <a:solidFill>
                  <a:schemeClr val="accent2">
                    <a:lumMod val="50000"/>
                  </a:schemeClr>
                </a:solidFill>
              </a:rPr>
              <a:t>              Cross </a:t>
            </a:r>
            <a:r>
              <a:rPr lang="en-US" sz="1700" b="1" dirty="0">
                <a:solidFill>
                  <a:schemeClr val="accent2">
                    <a:lumMod val="50000"/>
                  </a:schemeClr>
                </a:solidFill>
              </a:rPr>
              <a:t>Merchandising</a:t>
            </a:r>
          </a:p>
          <a:p>
            <a:pPr eaLnBrk="0" hangingPunct="0"/>
            <a:r>
              <a:rPr lang="en-US" sz="1700" b="1" dirty="0">
                <a:solidFill>
                  <a:schemeClr val="accent2">
                    <a:lumMod val="50000"/>
                  </a:schemeClr>
                </a:solidFill>
              </a:rPr>
              <a:t>  </a:t>
            </a:r>
            <a:r>
              <a:rPr lang="en-US" sz="1700" b="1" dirty="0" smtClean="0">
                <a:solidFill>
                  <a:schemeClr val="accent2">
                    <a:lumMod val="50000"/>
                  </a:schemeClr>
                </a:solidFill>
              </a:rPr>
              <a:t>            </a:t>
            </a:r>
            <a:r>
              <a:rPr lang="en-US" sz="1700" b="1" dirty="0">
                <a:solidFill>
                  <a:schemeClr val="accent2">
                    <a:lumMod val="50000"/>
                  </a:schemeClr>
                </a:solidFill>
              </a:rPr>
              <a:t>Outbound management System</a:t>
            </a:r>
          </a:p>
          <a:p>
            <a:pPr eaLnBrk="0" hangingPunct="0"/>
            <a:r>
              <a:rPr lang="en-US" sz="1700" b="1" dirty="0">
                <a:solidFill>
                  <a:schemeClr val="accent2">
                    <a:lumMod val="50000"/>
                  </a:schemeClr>
                </a:solidFill>
              </a:rPr>
              <a:t>  </a:t>
            </a:r>
            <a:r>
              <a:rPr lang="en-US" sz="1700" b="1" dirty="0" smtClean="0">
                <a:solidFill>
                  <a:schemeClr val="accent2">
                    <a:lumMod val="50000"/>
                  </a:schemeClr>
                </a:solidFill>
              </a:rPr>
              <a:t>            </a:t>
            </a:r>
            <a:r>
              <a:rPr lang="en-US" sz="1700" b="1" dirty="0">
                <a:solidFill>
                  <a:schemeClr val="accent2">
                    <a:lumMod val="50000"/>
                  </a:schemeClr>
                </a:solidFill>
              </a:rPr>
              <a:t>Mile Maker</a:t>
            </a:r>
          </a:p>
          <a:p>
            <a:pPr eaLnBrk="0" hangingPunct="0"/>
            <a:r>
              <a:rPr lang="en-US" sz="1700" b="1" dirty="0">
                <a:solidFill>
                  <a:schemeClr val="accent2">
                    <a:lumMod val="50000"/>
                  </a:schemeClr>
                </a:solidFill>
              </a:rPr>
              <a:t>   </a:t>
            </a:r>
            <a:r>
              <a:rPr lang="en-US" sz="1700" b="1" dirty="0" smtClean="0">
                <a:solidFill>
                  <a:schemeClr val="accent2">
                    <a:lumMod val="50000"/>
                  </a:schemeClr>
                </a:solidFill>
              </a:rPr>
              <a:t>           Planned </a:t>
            </a:r>
            <a:r>
              <a:rPr lang="en-US" sz="1700" b="1" dirty="0">
                <a:solidFill>
                  <a:schemeClr val="accent2">
                    <a:lumMod val="50000"/>
                  </a:schemeClr>
                </a:solidFill>
              </a:rPr>
              <a:t>Shipment Reporting</a:t>
            </a:r>
          </a:p>
          <a:p>
            <a:pPr eaLnBrk="0" hangingPunct="0"/>
            <a:r>
              <a:rPr lang="en-US" sz="1700" b="1" dirty="0">
                <a:solidFill>
                  <a:schemeClr val="accent2">
                    <a:lumMod val="50000"/>
                  </a:schemeClr>
                </a:solidFill>
              </a:rPr>
              <a:t> </a:t>
            </a:r>
            <a:r>
              <a:rPr lang="en-US" sz="1700" b="1" dirty="0" smtClean="0">
                <a:solidFill>
                  <a:schemeClr val="accent2">
                    <a:lumMod val="50000"/>
                  </a:schemeClr>
                </a:solidFill>
              </a:rPr>
              <a:t>             ELC </a:t>
            </a:r>
            <a:r>
              <a:rPr lang="en-US" sz="1700" b="1" dirty="0">
                <a:solidFill>
                  <a:schemeClr val="accent2">
                    <a:lumMod val="50000"/>
                  </a:schemeClr>
                </a:solidFill>
              </a:rPr>
              <a:t>Generator</a:t>
            </a:r>
          </a:p>
          <a:p>
            <a:pPr eaLnBrk="0" hangingPunct="0"/>
            <a:r>
              <a:rPr lang="en-US" sz="1700" b="1" dirty="0">
                <a:solidFill>
                  <a:schemeClr val="accent2">
                    <a:lumMod val="50000"/>
                  </a:schemeClr>
                </a:solidFill>
              </a:rPr>
              <a:t>   </a:t>
            </a:r>
            <a:r>
              <a:rPr lang="en-US" sz="1700" b="1" dirty="0" smtClean="0">
                <a:solidFill>
                  <a:schemeClr val="accent2">
                    <a:lumMod val="50000"/>
                  </a:schemeClr>
                </a:solidFill>
              </a:rPr>
              <a:t>           Merchandise </a:t>
            </a:r>
            <a:r>
              <a:rPr lang="en-US" sz="1700" b="1" dirty="0">
                <a:solidFill>
                  <a:schemeClr val="accent2">
                    <a:lumMod val="50000"/>
                  </a:schemeClr>
                </a:solidFill>
              </a:rPr>
              <a:t>Hierarchy</a:t>
            </a:r>
          </a:p>
          <a:p>
            <a:pPr marL="285750" indent="-285750" eaLnBrk="0" hangingPunct="0">
              <a:buFont typeface="Wingdings" panose="05000000000000000000" pitchFamily="2" charset="2"/>
              <a:buChar char="v"/>
            </a:pPr>
            <a:endParaRPr lang="en-US" sz="1700" dirty="0" smtClean="0">
              <a:solidFill>
                <a:schemeClr val="tx2"/>
              </a:solidFill>
            </a:endParaRPr>
          </a:p>
          <a:p>
            <a:pPr marL="0" indent="0" eaLnBrk="0" hangingPunct="0">
              <a:buNone/>
            </a:pPr>
            <a:endParaRPr lang="en-US" sz="2000" dirty="0">
              <a:solidFill>
                <a:schemeClr val="tx2"/>
              </a:solidFill>
            </a:endParaRPr>
          </a:p>
          <a:p>
            <a:pPr marL="0" indent="0" eaLnBrk="0" hangingPunct="0">
              <a:buNone/>
            </a:pPr>
            <a:endParaRPr lang="en-US" sz="2000" dirty="0" smtClean="0">
              <a:solidFill>
                <a:schemeClr val="tx2"/>
              </a:solidFill>
            </a:endParaRPr>
          </a:p>
          <a:p>
            <a:pPr marL="0" indent="0" eaLnBrk="0" hangingPunct="0">
              <a:buNone/>
            </a:pPr>
            <a:r>
              <a:rPr lang="en-US" dirty="0">
                <a:solidFill>
                  <a:schemeClr val="tx2"/>
                </a:solidFill>
              </a:rPr>
              <a:t/>
            </a:r>
            <a:br>
              <a:rPr lang="en-US" dirty="0">
                <a:solidFill>
                  <a:schemeClr val="tx2"/>
                </a:solidFill>
              </a:rPr>
            </a:br>
            <a:r>
              <a:rPr lang="en-US" dirty="0">
                <a:solidFill>
                  <a:schemeClr val="tx2"/>
                </a:solidFill>
              </a:rPr>
              <a:t/>
            </a:r>
            <a:br>
              <a:rPr lang="en-US" dirty="0">
                <a:solidFill>
                  <a:schemeClr val="tx2"/>
                </a:solidFill>
              </a:rPr>
            </a:br>
            <a:endParaRPr lang="en-US" sz="4800" dirty="0"/>
          </a:p>
        </p:txBody>
      </p:sp>
    </p:spTree>
    <p:extLst>
      <p:ext uri="{BB962C8B-B14F-4D97-AF65-F5344CB8AC3E}">
        <p14:creationId xmlns:p14="http://schemas.microsoft.com/office/powerpoint/2010/main" val="35198495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1" algn="ctr"/>
            <a:r>
              <a:rPr lang="en-US" sz="2400" b="1" dirty="0" smtClean="0">
                <a:solidFill>
                  <a:srgbClr val="0070C0"/>
                </a:solidFill>
                <a:latin typeface="+mn-lt"/>
              </a:rPr>
              <a:t>13 Presentation </a:t>
            </a:r>
            <a:r>
              <a:rPr lang="en-US" sz="2400" b="1" dirty="0">
                <a:solidFill>
                  <a:srgbClr val="0070C0"/>
                </a:solidFill>
                <a:latin typeface="+mn-lt"/>
              </a:rPr>
              <a:t>of whitepaper in Hackathon </a:t>
            </a:r>
          </a:p>
        </p:txBody>
      </p:sp>
      <p:sp>
        <p:nvSpPr>
          <p:cNvPr id="3" name="Content Placeholder 2"/>
          <p:cNvSpPr>
            <a:spLocks noGrp="1"/>
          </p:cNvSpPr>
          <p:nvPr>
            <p:ph idx="1"/>
          </p:nvPr>
        </p:nvSpPr>
        <p:spPr>
          <a:xfrm>
            <a:off x="1674254" y="1056069"/>
            <a:ext cx="9755746" cy="4823524"/>
          </a:xfrm>
        </p:spPr>
        <p:txBody>
          <a:bodyPr/>
          <a:lstStyle/>
          <a:p>
            <a:pPr eaLnBrk="0" hangingPunct="0">
              <a:buFont typeface="+mj-lt"/>
              <a:buAutoNum type="arabicPeriod"/>
            </a:pPr>
            <a:r>
              <a:rPr lang="en-US" sz="1700" dirty="0" smtClean="0">
                <a:solidFill>
                  <a:schemeClr val="accent2">
                    <a:lumMod val="50000"/>
                  </a:schemeClr>
                </a:solidFill>
              </a:rPr>
              <a:t>We decided the points to discussed and created white paper.</a:t>
            </a:r>
          </a:p>
          <a:p>
            <a:pPr eaLnBrk="0" hangingPunct="0">
              <a:buFont typeface="+mj-lt"/>
              <a:buAutoNum type="arabicPeriod"/>
            </a:pPr>
            <a:r>
              <a:rPr lang="en-US" sz="1700" dirty="0" smtClean="0">
                <a:solidFill>
                  <a:schemeClr val="accent2">
                    <a:lumMod val="50000"/>
                  </a:schemeClr>
                </a:solidFill>
              </a:rPr>
              <a:t>I </a:t>
            </a:r>
            <a:r>
              <a:rPr lang="en-US" sz="1700" dirty="0">
                <a:solidFill>
                  <a:schemeClr val="accent2">
                    <a:lumMod val="50000"/>
                  </a:schemeClr>
                </a:solidFill>
              </a:rPr>
              <a:t>have participated in hackathon </a:t>
            </a:r>
            <a:r>
              <a:rPr lang="en-US" sz="1700" dirty="0" smtClean="0">
                <a:solidFill>
                  <a:schemeClr val="accent2">
                    <a:lumMod val="50000"/>
                  </a:schemeClr>
                </a:solidFill>
              </a:rPr>
              <a:t>and presented </a:t>
            </a:r>
            <a:r>
              <a:rPr lang="en-US" sz="1700" dirty="0">
                <a:solidFill>
                  <a:schemeClr val="accent2">
                    <a:lumMod val="50000"/>
                  </a:schemeClr>
                </a:solidFill>
              </a:rPr>
              <a:t>white paper with organization </a:t>
            </a:r>
            <a:r>
              <a:rPr lang="en-US" sz="1700" dirty="0" smtClean="0">
                <a:solidFill>
                  <a:schemeClr val="accent2">
                    <a:lumMod val="50000"/>
                  </a:schemeClr>
                </a:solidFill>
              </a:rPr>
              <a:t>people.</a:t>
            </a:r>
            <a:endParaRPr lang="en-US" sz="1700" dirty="0">
              <a:solidFill>
                <a:schemeClr val="accent2">
                  <a:lumMod val="50000"/>
                </a:schemeClr>
              </a:solidFill>
            </a:endParaRPr>
          </a:p>
          <a:p>
            <a:pPr eaLnBrk="0" hangingPunct="0">
              <a:buFont typeface="+mj-lt"/>
              <a:buAutoNum type="arabicPeriod"/>
            </a:pPr>
            <a:r>
              <a:rPr lang="en-US" sz="1700" dirty="0">
                <a:solidFill>
                  <a:schemeClr val="accent2">
                    <a:lumMod val="50000"/>
                  </a:schemeClr>
                </a:solidFill>
              </a:rPr>
              <a:t>We are selected with 2 </a:t>
            </a:r>
            <a:r>
              <a:rPr lang="en-US" sz="1700" dirty="0" err="1">
                <a:solidFill>
                  <a:schemeClr val="accent2">
                    <a:lumMod val="50000"/>
                  </a:schemeClr>
                </a:solidFill>
              </a:rPr>
              <a:t>nd</a:t>
            </a:r>
            <a:r>
              <a:rPr lang="en-US" sz="1700" dirty="0">
                <a:solidFill>
                  <a:schemeClr val="accent2">
                    <a:lumMod val="50000"/>
                  </a:schemeClr>
                </a:solidFill>
              </a:rPr>
              <a:t> rank.</a:t>
            </a:r>
          </a:p>
          <a:p>
            <a:pPr eaLnBrk="0" hangingPunct="0">
              <a:buFont typeface="+mj-lt"/>
              <a:buAutoNum type="arabicPeriod"/>
            </a:pPr>
            <a:r>
              <a:rPr lang="en-US" sz="1700" dirty="0">
                <a:solidFill>
                  <a:schemeClr val="accent2">
                    <a:lumMod val="50000"/>
                  </a:schemeClr>
                </a:solidFill>
              </a:rPr>
              <a:t>Here we have presented why migration of the mainframes jobs to Hadoop needed.</a:t>
            </a:r>
          </a:p>
          <a:p>
            <a:pPr eaLnBrk="0" hangingPunct="0">
              <a:buFont typeface="+mj-lt"/>
              <a:buAutoNum type="arabicPeriod"/>
            </a:pPr>
            <a:r>
              <a:rPr lang="en-US" sz="1700" dirty="0">
                <a:solidFill>
                  <a:schemeClr val="accent2">
                    <a:lumMod val="50000"/>
                  </a:schemeClr>
                </a:solidFill>
              </a:rPr>
              <a:t>What is approach we can follow for the conversion.</a:t>
            </a:r>
          </a:p>
          <a:p>
            <a:pPr eaLnBrk="0" hangingPunct="0">
              <a:buFont typeface="+mj-lt"/>
              <a:buAutoNum type="arabicPeriod"/>
            </a:pPr>
            <a:r>
              <a:rPr lang="en-US" sz="1700" dirty="0">
                <a:solidFill>
                  <a:schemeClr val="accent2">
                    <a:lumMod val="50000"/>
                  </a:schemeClr>
                </a:solidFill>
              </a:rPr>
              <a:t>What is Hadoop advantages and disadvantages</a:t>
            </a:r>
          </a:p>
          <a:p>
            <a:pPr eaLnBrk="0" hangingPunct="0">
              <a:buFont typeface="+mj-lt"/>
              <a:buAutoNum type="arabicPeriod"/>
            </a:pPr>
            <a:r>
              <a:rPr lang="en-US" sz="1700" dirty="0">
                <a:solidFill>
                  <a:schemeClr val="accent2">
                    <a:lumMod val="50000"/>
                  </a:schemeClr>
                </a:solidFill>
              </a:rPr>
              <a:t>What is mainframe advantages and disadvantages.</a:t>
            </a:r>
          </a:p>
          <a:p>
            <a:pPr eaLnBrk="0" hangingPunct="0">
              <a:buFont typeface="+mj-lt"/>
              <a:buAutoNum type="arabicPeriod"/>
            </a:pPr>
            <a:r>
              <a:rPr lang="en-US" sz="1700" dirty="0">
                <a:solidFill>
                  <a:schemeClr val="accent2">
                    <a:lumMod val="50000"/>
                  </a:schemeClr>
                </a:solidFill>
              </a:rPr>
              <a:t>The structure of the conversion project</a:t>
            </a:r>
            <a:r>
              <a:rPr lang="en-US" sz="1700" dirty="0" smtClean="0">
                <a:solidFill>
                  <a:schemeClr val="accent2">
                    <a:lumMod val="50000"/>
                  </a:schemeClr>
                </a:solidFill>
              </a:rPr>
              <a:t>.</a:t>
            </a:r>
          </a:p>
          <a:p>
            <a:pPr eaLnBrk="0" hangingPunct="0">
              <a:buFont typeface="+mj-lt"/>
              <a:buAutoNum type="arabicPeriod"/>
            </a:pPr>
            <a:r>
              <a:rPr lang="en-US" sz="1700" dirty="0" smtClean="0">
                <a:solidFill>
                  <a:schemeClr val="accent2">
                    <a:lumMod val="50000"/>
                  </a:schemeClr>
                </a:solidFill>
              </a:rPr>
              <a:t>Benefit to eliminate dependency from mainframe</a:t>
            </a:r>
          </a:p>
          <a:p>
            <a:pPr eaLnBrk="0" hangingPunct="0">
              <a:buFont typeface="+mj-lt"/>
              <a:buAutoNum type="arabicPeriod"/>
            </a:pPr>
            <a:r>
              <a:rPr lang="en-US" sz="1700" dirty="0" smtClean="0">
                <a:solidFill>
                  <a:schemeClr val="accent2">
                    <a:lumMod val="50000"/>
                  </a:schemeClr>
                </a:solidFill>
              </a:rPr>
              <a:t>Question and Answer to </a:t>
            </a:r>
            <a:r>
              <a:rPr lang="en-US" sz="1700" dirty="0" err="1" smtClean="0">
                <a:solidFill>
                  <a:schemeClr val="accent2">
                    <a:lumMod val="50000"/>
                  </a:schemeClr>
                </a:solidFill>
              </a:rPr>
              <a:t>rakesh</a:t>
            </a:r>
            <a:r>
              <a:rPr lang="en-US" sz="1700" dirty="0" smtClean="0">
                <a:solidFill>
                  <a:schemeClr val="accent2">
                    <a:lumMod val="50000"/>
                  </a:schemeClr>
                </a:solidFill>
              </a:rPr>
              <a:t>.</a:t>
            </a:r>
            <a:endParaRPr lang="en-US" sz="1700" dirty="0">
              <a:solidFill>
                <a:schemeClr val="accent2">
                  <a:lumMod val="50000"/>
                </a:schemeClr>
              </a:solidFill>
            </a:endParaRPr>
          </a:p>
          <a:p>
            <a:endParaRPr lang="en-US" dirty="0"/>
          </a:p>
        </p:txBody>
      </p:sp>
    </p:spTree>
    <p:extLst>
      <p:ext uri="{BB962C8B-B14F-4D97-AF65-F5344CB8AC3E}">
        <p14:creationId xmlns:p14="http://schemas.microsoft.com/office/powerpoint/2010/main" val="34048843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138545"/>
            <a:ext cx="10178322" cy="1735972"/>
          </a:xfrm>
        </p:spPr>
        <p:txBody>
          <a:bodyPr/>
          <a:lstStyle/>
          <a:p>
            <a:r>
              <a:rPr lang="en-US" sz="2400" dirty="0">
                <a:solidFill>
                  <a:srgbClr val="002060"/>
                </a:solidFill>
              </a:rPr>
              <a:t>Personal Details </a:t>
            </a:r>
            <a:r>
              <a:rPr lang="en-US" dirty="0">
                <a:solidFill>
                  <a:srgbClr val="002060"/>
                </a:solidFill>
              </a:rPr>
              <a:t/>
            </a:r>
            <a:br>
              <a:rPr lang="en-US" dirty="0">
                <a:solidFill>
                  <a:srgbClr val="002060"/>
                </a:solidFill>
              </a:rPr>
            </a:br>
            <a:endParaRPr lang="en-US" dirty="0"/>
          </a:p>
        </p:txBody>
      </p:sp>
      <p:sp>
        <p:nvSpPr>
          <p:cNvPr id="3" name="Content Placeholder 2"/>
          <p:cNvSpPr>
            <a:spLocks noGrp="1"/>
          </p:cNvSpPr>
          <p:nvPr>
            <p:ph idx="1"/>
          </p:nvPr>
        </p:nvSpPr>
        <p:spPr>
          <a:xfrm>
            <a:off x="708338" y="798490"/>
            <a:ext cx="11230377" cy="5081103"/>
          </a:xfrm>
        </p:spPr>
        <p:txBody>
          <a:bodyPr>
            <a:normAutofit/>
          </a:bodyPr>
          <a:lstStyle/>
          <a:p>
            <a:pPr lvl="1">
              <a:buFont typeface="Wingdings" panose="05000000000000000000" pitchFamily="2" charset="2"/>
              <a:buChar char="§"/>
            </a:pPr>
            <a:r>
              <a:rPr lang="en-US" sz="2000" b="1" dirty="0" smtClean="0">
                <a:solidFill>
                  <a:srgbClr val="0070C0"/>
                </a:solidFill>
              </a:rPr>
              <a:t>Name </a:t>
            </a:r>
            <a:r>
              <a:rPr lang="en-US" sz="2000" dirty="0" smtClean="0">
                <a:solidFill>
                  <a:srgbClr val="0070C0"/>
                </a:solidFill>
              </a:rPr>
              <a:t>:-</a:t>
            </a:r>
          </a:p>
          <a:p>
            <a:pPr marL="457200" lvl="1" indent="0">
              <a:buNone/>
            </a:pPr>
            <a:r>
              <a:rPr lang="en-US" sz="1800" dirty="0">
                <a:solidFill>
                  <a:srgbClr val="002060"/>
                </a:solidFill>
              </a:rPr>
              <a:t> </a:t>
            </a:r>
            <a:r>
              <a:rPr lang="en-US" sz="1800" dirty="0" smtClean="0">
                <a:solidFill>
                  <a:srgbClr val="002060"/>
                </a:solidFill>
              </a:rPr>
              <a:t>    </a:t>
            </a:r>
            <a:r>
              <a:rPr lang="en-US" sz="1800" dirty="0">
                <a:solidFill>
                  <a:schemeClr val="tx1">
                    <a:lumMod val="95000"/>
                    <a:lumOff val="5000"/>
                  </a:schemeClr>
                </a:solidFill>
              </a:rPr>
              <a:t>HEENA SALIM SHAIKH                                                   </a:t>
            </a:r>
          </a:p>
          <a:p>
            <a:pPr lvl="1">
              <a:buFont typeface="Wingdings" panose="05000000000000000000" pitchFamily="2" charset="2"/>
              <a:buChar char="§"/>
            </a:pPr>
            <a:r>
              <a:rPr lang="en-US" sz="2000" b="1" dirty="0">
                <a:solidFill>
                  <a:srgbClr val="0070C0"/>
                </a:solidFill>
              </a:rPr>
              <a:t>Total years of </a:t>
            </a:r>
            <a:r>
              <a:rPr lang="en-US" sz="2000" b="1" dirty="0" smtClean="0">
                <a:solidFill>
                  <a:srgbClr val="0070C0"/>
                </a:solidFill>
              </a:rPr>
              <a:t>experience </a:t>
            </a:r>
            <a:r>
              <a:rPr lang="en-US" sz="2000" dirty="0" smtClean="0">
                <a:solidFill>
                  <a:srgbClr val="0070C0"/>
                </a:solidFill>
              </a:rPr>
              <a:t>:-</a:t>
            </a:r>
          </a:p>
          <a:p>
            <a:pPr marL="457200" lvl="1" indent="0">
              <a:buNone/>
            </a:pPr>
            <a:r>
              <a:rPr lang="en-US" sz="1600" dirty="0">
                <a:solidFill>
                  <a:schemeClr val="tx1">
                    <a:lumMod val="95000"/>
                    <a:lumOff val="5000"/>
                  </a:schemeClr>
                </a:solidFill>
              </a:rPr>
              <a:t>     </a:t>
            </a:r>
            <a:r>
              <a:rPr lang="en-US" sz="1800" dirty="0">
                <a:solidFill>
                  <a:schemeClr val="tx1">
                    <a:lumMod val="95000"/>
                    <a:lumOff val="5000"/>
                  </a:schemeClr>
                </a:solidFill>
              </a:rPr>
              <a:t>3.2 years</a:t>
            </a:r>
          </a:p>
          <a:p>
            <a:pPr lvl="1">
              <a:buFont typeface="Wingdings" panose="05000000000000000000" pitchFamily="2" charset="2"/>
              <a:buChar char="§"/>
            </a:pPr>
            <a:r>
              <a:rPr lang="en-US" sz="2000" b="1" dirty="0">
                <a:solidFill>
                  <a:srgbClr val="0070C0"/>
                </a:solidFill>
              </a:rPr>
              <a:t>Total Years of Sears </a:t>
            </a:r>
            <a:r>
              <a:rPr lang="en-US" sz="2000" b="1" dirty="0" smtClean="0">
                <a:solidFill>
                  <a:srgbClr val="0070C0"/>
                </a:solidFill>
              </a:rPr>
              <a:t>Experience </a:t>
            </a:r>
            <a:r>
              <a:rPr lang="en-US" sz="2000" dirty="0" smtClean="0">
                <a:solidFill>
                  <a:srgbClr val="0070C0"/>
                </a:solidFill>
              </a:rPr>
              <a:t>:- </a:t>
            </a:r>
          </a:p>
          <a:p>
            <a:pPr marL="457200" lvl="1" indent="0">
              <a:buNone/>
            </a:pPr>
            <a:r>
              <a:rPr lang="en-US" sz="1800" dirty="0">
                <a:solidFill>
                  <a:srgbClr val="002060"/>
                </a:solidFill>
              </a:rPr>
              <a:t> </a:t>
            </a:r>
            <a:r>
              <a:rPr lang="en-US" sz="1800" dirty="0" smtClean="0">
                <a:solidFill>
                  <a:srgbClr val="002060"/>
                </a:solidFill>
              </a:rPr>
              <a:t>    </a:t>
            </a:r>
            <a:r>
              <a:rPr lang="en-US" sz="1800" dirty="0">
                <a:solidFill>
                  <a:schemeClr val="tx1">
                    <a:lumMod val="95000"/>
                    <a:lumOff val="5000"/>
                  </a:schemeClr>
                </a:solidFill>
              </a:rPr>
              <a:t>3.2 years</a:t>
            </a:r>
          </a:p>
          <a:p>
            <a:pPr lvl="1">
              <a:buFont typeface="Wingdings" panose="05000000000000000000" pitchFamily="2" charset="2"/>
              <a:buChar char="§"/>
            </a:pPr>
            <a:r>
              <a:rPr lang="en-US" sz="2000" b="1" dirty="0">
                <a:solidFill>
                  <a:srgbClr val="0070C0"/>
                </a:solidFill>
              </a:rPr>
              <a:t>Sears award details if any(Star award/Applause/Extra mile</a:t>
            </a:r>
            <a:r>
              <a:rPr lang="en-US" sz="2000" b="1" dirty="0" smtClean="0">
                <a:solidFill>
                  <a:srgbClr val="0070C0"/>
                </a:solidFill>
              </a:rPr>
              <a:t>) </a:t>
            </a:r>
            <a:r>
              <a:rPr lang="en-US" sz="2000" dirty="0" smtClean="0">
                <a:solidFill>
                  <a:srgbClr val="0070C0"/>
                </a:solidFill>
              </a:rPr>
              <a:t>:- </a:t>
            </a:r>
          </a:p>
          <a:p>
            <a:pPr marL="457200" lvl="1" indent="0">
              <a:buNone/>
            </a:pPr>
            <a:r>
              <a:rPr lang="en-US" sz="1800" dirty="0">
                <a:solidFill>
                  <a:schemeClr val="tx1">
                    <a:lumMod val="95000"/>
                    <a:lumOff val="5000"/>
                  </a:schemeClr>
                </a:solidFill>
              </a:rPr>
              <a:t>     CDH5 Migration Group award</a:t>
            </a:r>
          </a:p>
          <a:p>
            <a:pPr lvl="1">
              <a:buFont typeface="Wingdings" panose="05000000000000000000" pitchFamily="2" charset="2"/>
              <a:buChar char="§"/>
            </a:pPr>
            <a:r>
              <a:rPr lang="en-US" sz="2000" b="1" dirty="0">
                <a:solidFill>
                  <a:srgbClr val="0070C0"/>
                </a:solidFill>
              </a:rPr>
              <a:t>Skill </a:t>
            </a:r>
            <a:r>
              <a:rPr lang="en-US" sz="2000" b="1" dirty="0" smtClean="0">
                <a:solidFill>
                  <a:srgbClr val="0070C0"/>
                </a:solidFill>
              </a:rPr>
              <a:t>set</a:t>
            </a:r>
            <a:r>
              <a:rPr lang="en-US" sz="2000" dirty="0" smtClean="0">
                <a:solidFill>
                  <a:srgbClr val="0070C0"/>
                </a:solidFill>
              </a:rPr>
              <a:t>:-</a:t>
            </a:r>
          </a:p>
          <a:p>
            <a:pPr marL="457200" lvl="1" indent="0">
              <a:buNone/>
            </a:pPr>
            <a:r>
              <a:rPr lang="en-US" sz="1800" dirty="0">
                <a:solidFill>
                  <a:srgbClr val="002060"/>
                </a:solidFill>
              </a:rPr>
              <a:t> </a:t>
            </a:r>
            <a:r>
              <a:rPr lang="en-US" sz="1800" dirty="0" smtClean="0">
                <a:solidFill>
                  <a:srgbClr val="002060"/>
                </a:solidFill>
              </a:rPr>
              <a:t>    </a:t>
            </a:r>
            <a:r>
              <a:rPr lang="en-US" sz="1800" dirty="0" smtClean="0">
                <a:solidFill>
                  <a:schemeClr val="tx1">
                    <a:lumMod val="95000"/>
                    <a:lumOff val="5000"/>
                  </a:schemeClr>
                </a:solidFill>
              </a:rPr>
              <a:t>Hadoop, MapReduce jobs, Pig, Creating the UDF using Pig, SQOOP import and Export, Core java ,</a:t>
            </a:r>
            <a:r>
              <a:rPr lang="en-US" sz="1800" dirty="0" err="1" smtClean="0">
                <a:solidFill>
                  <a:schemeClr val="tx1">
                    <a:lumMod val="95000"/>
                    <a:lumOff val="5000"/>
                  </a:schemeClr>
                </a:solidFill>
              </a:rPr>
              <a:t>Hive,SQL</a:t>
            </a:r>
            <a:r>
              <a:rPr lang="en-US" sz="1800" dirty="0" smtClean="0">
                <a:solidFill>
                  <a:schemeClr val="tx1">
                    <a:lumMod val="95000"/>
                    <a:lumOff val="5000"/>
                  </a:schemeClr>
                </a:solidFill>
              </a:rPr>
              <a:t>,</a:t>
            </a:r>
          </a:p>
          <a:p>
            <a:pPr marL="457200" lvl="1" indent="0">
              <a:buNone/>
            </a:pPr>
            <a:r>
              <a:rPr lang="en-US" sz="1800" dirty="0">
                <a:solidFill>
                  <a:schemeClr val="tx1">
                    <a:lumMod val="95000"/>
                    <a:lumOff val="5000"/>
                  </a:schemeClr>
                </a:solidFill>
              </a:rPr>
              <a:t> </a:t>
            </a:r>
            <a:r>
              <a:rPr lang="en-US" sz="1800" dirty="0" smtClean="0">
                <a:solidFill>
                  <a:schemeClr val="tx1">
                    <a:lumMod val="95000"/>
                    <a:lumOff val="5000"/>
                  </a:schemeClr>
                </a:solidFill>
              </a:rPr>
              <a:t>     Scala, SPARK , Ruby Scripting, Unix </a:t>
            </a:r>
            <a:r>
              <a:rPr lang="en-US" sz="1800" dirty="0">
                <a:solidFill>
                  <a:schemeClr val="tx1">
                    <a:lumMod val="95000"/>
                    <a:lumOff val="5000"/>
                  </a:schemeClr>
                </a:solidFill>
              </a:rPr>
              <a:t>Shell </a:t>
            </a:r>
            <a:r>
              <a:rPr lang="en-US" sz="1800" dirty="0" smtClean="0">
                <a:solidFill>
                  <a:schemeClr val="tx1">
                    <a:lumMod val="95000"/>
                    <a:lumOff val="5000"/>
                  </a:schemeClr>
                </a:solidFill>
              </a:rPr>
              <a:t>Scripting, SQL – Advanced</a:t>
            </a:r>
            <a:endParaRPr lang="en-US" sz="1800" dirty="0">
              <a:solidFill>
                <a:schemeClr val="tx1">
                  <a:lumMod val="95000"/>
                  <a:lumOff val="5000"/>
                </a:schemeClr>
              </a:solidFill>
            </a:endParaRPr>
          </a:p>
          <a:p>
            <a:pPr lvl="1">
              <a:buFont typeface="Wingdings" panose="05000000000000000000" pitchFamily="2" charset="2"/>
              <a:buChar char="§"/>
            </a:pPr>
            <a:r>
              <a:rPr lang="en-US" sz="2000" b="1" dirty="0">
                <a:solidFill>
                  <a:srgbClr val="0070C0"/>
                </a:solidFill>
              </a:rPr>
              <a:t>Your past L1 Manager </a:t>
            </a:r>
            <a:r>
              <a:rPr lang="en-US" sz="2000" b="1" dirty="0" smtClean="0">
                <a:solidFill>
                  <a:srgbClr val="0070C0"/>
                </a:solidFill>
              </a:rPr>
              <a:t>name</a:t>
            </a:r>
            <a:r>
              <a:rPr lang="en-US" sz="2000" b="1" dirty="0">
                <a:solidFill>
                  <a:srgbClr val="0070C0"/>
                </a:solidFill>
              </a:rPr>
              <a:t> </a:t>
            </a:r>
            <a:r>
              <a:rPr lang="en-US" sz="2000" dirty="0" smtClean="0">
                <a:solidFill>
                  <a:srgbClr val="0070C0"/>
                </a:solidFill>
              </a:rPr>
              <a:t>:-</a:t>
            </a:r>
          </a:p>
          <a:p>
            <a:pPr marL="457200" lvl="1" indent="0">
              <a:buNone/>
            </a:pPr>
            <a:r>
              <a:rPr lang="en-US" sz="2000" dirty="0" smtClean="0">
                <a:solidFill>
                  <a:srgbClr val="002060"/>
                </a:solidFill>
              </a:rPr>
              <a:t>      </a:t>
            </a:r>
            <a:r>
              <a:rPr lang="en-US" sz="1800" dirty="0">
                <a:solidFill>
                  <a:schemeClr val="tx1">
                    <a:lumMod val="95000"/>
                    <a:lumOff val="5000"/>
                  </a:schemeClr>
                </a:solidFill>
              </a:rPr>
              <a:t>PRAMOD TARAPURE</a:t>
            </a:r>
          </a:p>
          <a:p>
            <a:pPr lvl="1">
              <a:buFont typeface="Wingdings" panose="05000000000000000000" pitchFamily="2" charset="2"/>
              <a:buChar char="q"/>
            </a:pPr>
            <a:endParaRPr lang="en-US" dirty="0">
              <a:solidFill>
                <a:srgbClr val="002060"/>
              </a:solidFill>
            </a:endParaRPr>
          </a:p>
        </p:txBody>
      </p:sp>
      <p:pic>
        <p:nvPicPr>
          <p:cNvPr id="4" name="Picture 3"/>
          <p:cNvPicPr>
            <a:picLocks noChangeAspect="1"/>
          </p:cNvPicPr>
          <p:nvPr/>
        </p:nvPicPr>
        <p:blipFill>
          <a:blip r:embed="rId2"/>
          <a:stretch>
            <a:fillRect/>
          </a:stretch>
        </p:blipFill>
        <p:spPr>
          <a:xfrm>
            <a:off x="9408673" y="991673"/>
            <a:ext cx="2143675" cy="2144974"/>
          </a:xfrm>
          <a:prstGeom prst="rect">
            <a:avLst/>
          </a:prstGeom>
        </p:spPr>
      </p:pic>
    </p:spTree>
    <p:extLst>
      <p:ext uri="{BB962C8B-B14F-4D97-AF65-F5344CB8AC3E}">
        <p14:creationId xmlns:p14="http://schemas.microsoft.com/office/powerpoint/2010/main" val="185722266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solidFill>
                  <a:srgbClr val="0070C0"/>
                </a:solidFill>
              </a:rPr>
              <a:t>15 Helped shift person in solving Hadoop issues</a:t>
            </a:r>
            <a:endParaRPr lang="en-US" sz="2400" dirty="0"/>
          </a:p>
        </p:txBody>
      </p:sp>
      <p:sp>
        <p:nvSpPr>
          <p:cNvPr id="3" name="Content Placeholder 2"/>
          <p:cNvSpPr>
            <a:spLocks noGrp="1"/>
          </p:cNvSpPr>
          <p:nvPr>
            <p:ph idx="1"/>
          </p:nvPr>
        </p:nvSpPr>
        <p:spPr>
          <a:xfrm>
            <a:off x="1146220" y="1146221"/>
            <a:ext cx="10283780" cy="4733372"/>
          </a:xfrm>
        </p:spPr>
        <p:txBody>
          <a:bodyPr/>
          <a:lstStyle/>
          <a:p>
            <a:pPr eaLnBrk="0" hangingPunct="0">
              <a:buFont typeface="+mj-lt"/>
              <a:buAutoNum type="arabicPeriod"/>
            </a:pPr>
            <a:r>
              <a:rPr lang="en-US" sz="1700" dirty="0">
                <a:solidFill>
                  <a:schemeClr val="accent2">
                    <a:lumMod val="50000"/>
                  </a:schemeClr>
                </a:solidFill>
              </a:rPr>
              <a:t>I helped Sachin and other team members to solve Hadoop issues in non –shift hours.</a:t>
            </a:r>
          </a:p>
          <a:p>
            <a:pPr eaLnBrk="0" hangingPunct="0">
              <a:buFont typeface="+mj-lt"/>
              <a:buAutoNum type="arabicPeriod"/>
            </a:pPr>
            <a:r>
              <a:rPr lang="en-US" sz="1700" dirty="0">
                <a:solidFill>
                  <a:schemeClr val="accent2">
                    <a:lumMod val="50000"/>
                  </a:schemeClr>
                </a:solidFill>
              </a:rPr>
              <a:t>Due to this , Hadoop issues get handle on time and avoided batch failure.</a:t>
            </a:r>
          </a:p>
          <a:p>
            <a:pPr eaLnBrk="0" hangingPunct="0">
              <a:buFont typeface="+mj-lt"/>
              <a:buAutoNum type="arabicPeriod"/>
            </a:pPr>
            <a:r>
              <a:rPr lang="en-US" sz="1700" dirty="0">
                <a:solidFill>
                  <a:schemeClr val="accent2">
                    <a:lumMod val="50000"/>
                  </a:schemeClr>
                </a:solidFill>
              </a:rPr>
              <a:t>Batch delay has been avoided .</a:t>
            </a:r>
          </a:p>
        </p:txBody>
      </p:sp>
    </p:spTree>
    <p:extLst>
      <p:ext uri="{BB962C8B-B14F-4D97-AF65-F5344CB8AC3E}">
        <p14:creationId xmlns:p14="http://schemas.microsoft.com/office/powerpoint/2010/main" val="3331437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227474"/>
          </a:xfrm>
        </p:spPr>
        <p:txBody>
          <a:bodyPr>
            <a:normAutofit/>
          </a:bodyPr>
          <a:lstStyle/>
          <a:p>
            <a:r>
              <a:rPr lang="en-US" sz="3600" b="1" dirty="0">
                <a:solidFill>
                  <a:srgbClr val="00B050"/>
                </a:solidFill>
              </a:rPr>
              <a:t>Individual Goal details</a:t>
            </a:r>
            <a:br>
              <a:rPr lang="en-US" sz="3600" b="1" dirty="0">
                <a:solidFill>
                  <a:srgbClr val="00B050"/>
                </a:solidFill>
              </a:rPr>
            </a:br>
            <a:endParaRPr lang="en-US" sz="3600" b="1" dirty="0">
              <a:solidFill>
                <a:srgbClr val="00B050"/>
              </a:solidFill>
            </a:endParaRPr>
          </a:p>
        </p:txBody>
      </p:sp>
      <p:sp>
        <p:nvSpPr>
          <p:cNvPr id="3" name="Content Placeholder 2"/>
          <p:cNvSpPr>
            <a:spLocks noGrp="1"/>
          </p:cNvSpPr>
          <p:nvPr>
            <p:ph idx="1"/>
          </p:nvPr>
        </p:nvSpPr>
        <p:spPr>
          <a:xfrm>
            <a:off x="1251678" y="1107583"/>
            <a:ext cx="10178322" cy="5022761"/>
          </a:xfrm>
        </p:spPr>
        <p:txBody>
          <a:bodyPr/>
          <a:lstStyle/>
          <a:p>
            <a:pPr marL="342900" lvl="1" indent="-342900">
              <a:buFont typeface="Wingdings" panose="05000000000000000000" pitchFamily="2" charset="2"/>
              <a:buChar char="v"/>
            </a:pPr>
            <a:r>
              <a:rPr lang="en-US" sz="1700" b="1" dirty="0">
                <a:solidFill>
                  <a:srgbClr val="3366FF"/>
                </a:solidFill>
              </a:rPr>
              <a:t>Any new technology learned </a:t>
            </a:r>
          </a:p>
          <a:p>
            <a:pPr marL="800100" lvl="1" indent="-342900">
              <a:buFont typeface="+mj-lt"/>
              <a:buAutoNum type="arabicPeriod"/>
            </a:pPr>
            <a:r>
              <a:rPr lang="en-US" sz="1700" dirty="0" smtClean="0">
                <a:solidFill>
                  <a:schemeClr val="accent2">
                    <a:lumMod val="50000"/>
                  </a:schemeClr>
                </a:solidFill>
              </a:rPr>
              <a:t>      UNIX Scripting, </a:t>
            </a:r>
          </a:p>
          <a:p>
            <a:pPr marL="800100" lvl="1" indent="-342900">
              <a:buFont typeface="+mj-lt"/>
              <a:buAutoNum type="arabicPeriod"/>
            </a:pPr>
            <a:r>
              <a:rPr lang="en-US" sz="1700" dirty="0" smtClean="0">
                <a:solidFill>
                  <a:schemeClr val="accent2">
                    <a:lumMod val="50000"/>
                  </a:schemeClr>
                </a:solidFill>
              </a:rPr>
              <a:t>      SPARK </a:t>
            </a:r>
          </a:p>
          <a:p>
            <a:pPr marL="800100" lvl="1" indent="-342900">
              <a:buFont typeface="+mj-lt"/>
              <a:buAutoNum type="arabicPeriod"/>
            </a:pPr>
            <a:r>
              <a:rPr lang="en-US" sz="1700" dirty="0">
                <a:solidFill>
                  <a:schemeClr val="accent2">
                    <a:lumMod val="50000"/>
                  </a:schemeClr>
                </a:solidFill>
              </a:rPr>
              <a:t> </a:t>
            </a:r>
            <a:r>
              <a:rPr lang="en-US" sz="1700" dirty="0" smtClean="0">
                <a:solidFill>
                  <a:schemeClr val="accent2">
                    <a:lumMod val="50000"/>
                  </a:schemeClr>
                </a:solidFill>
              </a:rPr>
              <a:t>     SCALA</a:t>
            </a:r>
            <a:endParaRPr lang="en-US" sz="1700" dirty="0">
              <a:solidFill>
                <a:schemeClr val="accent2">
                  <a:lumMod val="50000"/>
                </a:schemeClr>
              </a:solidFill>
            </a:endParaRPr>
          </a:p>
          <a:p>
            <a:pPr marL="800100" lvl="1" indent="-342900">
              <a:buFont typeface="+mj-lt"/>
              <a:buAutoNum type="arabicPeriod"/>
            </a:pPr>
            <a:r>
              <a:rPr lang="en-US" sz="1700" dirty="0" smtClean="0">
                <a:solidFill>
                  <a:schemeClr val="accent2">
                    <a:lumMod val="50000"/>
                  </a:schemeClr>
                </a:solidFill>
              </a:rPr>
              <a:t>      PYTHON</a:t>
            </a:r>
          </a:p>
          <a:p>
            <a:pPr marL="800100" lvl="1" indent="-342900">
              <a:buFont typeface="+mj-lt"/>
              <a:buAutoNum type="arabicPeriod"/>
            </a:pPr>
            <a:r>
              <a:rPr lang="en-US" sz="1700" dirty="0" smtClean="0">
                <a:solidFill>
                  <a:schemeClr val="accent2">
                    <a:lumMod val="50000"/>
                  </a:schemeClr>
                </a:solidFill>
              </a:rPr>
              <a:t>     TERADATA, </a:t>
            </a:r>
            <a:r>
              <a:rPr lang="en-US" sz="1700" dirty="0" err="1" smtClean="0">
                <a:solidFill>
                  <a:schemeClr val="accent2">
                    <a:lumMod val="50000"/>
                  </a:schemeClr>
                </a:solidFill>
              </a:rPr>
              <a:t>Mysql</a:t>
            </a:r>
            <a:endParaRPr lang="en-US" sz="1700" dirty="0" smtClean="0">
              <a:solidFill>
                <a:schemeClr val="accent2">
                  <a:lumMod val="50000"/>
                </a:schemeClr>
              </a:solidFill>
            </a:endParaRPr>
          </a:p>
          <a:p>
            <a:pPr marL="457200" lvl="1" indent="0">
              <a:buNone/>
            </a:pPr>
            <a:endParaRPr lang="en-US" sz="1700" dirty="0" smtClean="0"/>
          </a:p>
          <a:p>
            <a:pPr marL="342900" lvl="1" indent="-342900">
              <a:buFont typeface="Wingdings" panose="05000000000000000000" pitchFamily="2" charset="2"/>
              <a:buChar char="v"/>
            </a:pPr>
            <a:r>
              <a:rPr lang="en-US" sz="1700" b="1" dirty="0">
                <a:solidFill>
                  <a:srgbClr val="3366FF"/>
                </a:solidFill>
              </a:rPr>
              <a:t>Any Sears training attended :- </a:t>
            </a:r>
          </a:p>
          <a:p>
            <a:pPr marL="800100" lvl="1" indent="-342900">
              <a:buFont typeface="+mj-lt"/>
              <a:buAutoNum type="arabicPeriod"/>
            </a:pPr>
            <a:r>
              <a:rPr lang="en-US" sz="1700" dirty="0" smtClean="0">
                <a:solidFill>
                  <a:schemeClr val="accent2">
                    <a:lumMod val="50000"/>
                  </a:schemeClr>
                </a:solidFill>
              </a:rPr>
              <a:t>      Hadoop Trainings by Shweta </a:t>
            </a:r>
          </a:p>
          <a:p>
            <a:pPr marL="800100" lvl="1" indent="-342900">
              <a:buFont typeface="+mj-lt"/>
              <a:buAutoNum type="arabicPeriod"/>
            </a:pPr>
            <a:r>
              <a:rPr lang="en-US" sz="1700" dirty="0" smtClean="0">
                <a:solidFill>
                  <a:schemeClr val="accent2">
                    <a:lumMod val="50000"/>
                  </a:schemeClr>
                </a:solidFill>
              </a:rPr>
              <a:t>      Flume Training by Hasan</a:t>
            </a:r>
          </a:p>
          <a:p>
            <a:pPr marL="800100" lvl="1" indent="-342900">
              <a:buFont typeface="+mj-lt"/>
              <a:buAutoNum type="arabicPeriod"/>
            </a:pPr>
            <a:r>
              <a:rPr lang="en-US" sz="1700" dirty="0" smtClean="0">
                <a:solidFill>
                  <a:schemeClr val="accent2">
                    <a:lumMod val="50000"/>
                  </a:schemeClr>
                </a:solidFill>
              </a:rPr>
              <a:t>      AWS Training</a:t>
            </a:r>
          </a:p>
          <a:p>
            <a:pPr marL="800100" lvl="1" indent="-342900">
              <a:buFont typeface="+mj-lt"/>
              <a:buAutoNum type="arabicPeriod"/>
            </a:pPr>
            <a:r>
              <a:rPr lang="en-US" sz="1700" dirty="0" smtClean="0">
                <a:solidFill>
                  <a:schemeClr val="accent2">
                    <a:lumMod val="50000"/>
                  </a:schemeClr>
                </a:solidFill>
              </a:rPr>
              <a:t>      </a:t>
            </a:r>
            <a:r>
              <a:rPr lang="en-US" sz="1700" dirty="0" err="1" smtClean="0">
                <a:solidFill>
                  <a:schemeClr val="accent2">
                    <a:lumMod val="50000"/>
                  </a:schemeClr>
                </a:solidFill>
              </a:rPr>
              <a:t>Datastage</a:t>
            </a:r>
            <a:r>
              <a:rPr lang="en-US" sz="1700" dirty="0" smtClean="0">
                <a:solidFill>
                  <a:schemeClr val="accent2">
                    <a:lumMod val="50000"/>
                  </a:schemeClr>
                </a:solidFill>
              </a:rPr>
              <a:t> </a:t>
            </a:r>
            <a:r>
              <a:rPr lang="en-US" sz="1700" dirty="0">
                <a:solidFill>
                  <a:schemeClr val="accent2">
                    <a:lumMod val="50000"/>
                  </a:schemeClr>
                </a:solidFill>
              </a:rPr>
              <a:t>Trainings by </a:t>
            </a:r>
            <a:r>
              <a:rPr lang="en-US" sz="1700" dirty="0" err="1">
                <a:solidFill>
                  <a:schemeClr val="accent2">
                    <a:lumMod val="50000"/>
                  </a:schemeClr>
                </a:solidFill>
              </a:rPr>
              <a:t>Datastage</a:t>
            </a:r>
            <a:r>
              <a:rPr lang="en-US" sz="1700" dirty="0">
                <a:solidFill>
                  <a:schemeClr val="accent2">
                    <a:lumMod val="50000"/>
                  </a:schemeClr>
                </a:solidFill>
              </a:rPr>
              <a:t> Team</a:t>
            </a:r>
          </a:p>
          <a:p>
            <a:pPr marL="800100" lvl="1" indent="-342900">
              <a:buFont typeface="+mj-lt"/>
              <a:buAutoNum type="arabicPeriod"/>
            </a:pPr>
            <a:endParaRPr lang="en-US" sz="1700" dirty="0" smtClean="0">
              <a:solidFill>
                <a:schemeClr val="accent2">
                  <a:lumMod val="50000"/>
                </a:schemeClr>
              </a:solidFill>
            </a:endParaRPr>
          </a:p>
          <a:p>
            <a:endParaRPr lang="en-US" sz="1700" dirty="0"/>
          </a:p>
        </p:txBody>
      </p:sp>
    </p:spTree>
    <p:extLst>
      <p:ext uri="{BB962C8B-B14F-4D97-AF65-F5344CB8AC3E}">
        <p14:creationId xmlns:p14="http://schemas.microsoft.com/office/powerpoint/2010/main" val="123687853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0614" y="141669"/>
            <a:ext cx="10618631" cy="656822"/>
          </a:xfrm>
        </p:spPr>
        <p:txBody>
          <a:bodyPr/>
          <a:lstStyle/>
          <a:p>
            <a:r>
              <a:rPr lang="en-US" dirty="0" smtClean="0">
                <a:solidFill>
                  <a:schemeClr val="tx2">
                    <a:lumMod val="50000"/>
                  </a:schemeClr>
                </a:solidFill>
              </a:rPr>
              <a:t> </a:t>
            </a:r>
            <a:r>
              <a:rPr lang="en-US" sz="3600" b="1" dirty="0">
                <a:solidFill>
                  <a:srgbClr val="00B050"/>
                </a:solidFill>
              </a:rPr>
              <a:t>Brief about your last year </a:t>
            </a:r>
            <a:r>
              <a:rPr lang="en-US" sz="3600" b="1" dirty="0" smtClean="0">
                <a:solidFill>
                  <a:srgbClr val="00B050"/>
                </a:solidFill>
              </a:rPr>
              <a:t>in IDRP Team</a:t>
            </a:r>
            <a:br>
              <a:rPr lang="en-US" sz="3600" b="1" dirty="0" smtClean="0">
                <a:solidFill>
                  <a:srgbClr val="00B050"/>
                </a:solidFill>
              </a:rPr>
            </a:br>
            <a:endParaRPr lang="en-US" sz="3600" b="1" dirty="0">
              <a:solidFill>
                <a:srgbClr val="00B050"/>
              </a:solidFill>
            </a:endParaRPr>
          </a:p>
        </p:txBody>
      </p:sp>
      <p:sp>
        <p:nvSpPr>
          <p:cNvPr id="3" name="Content Placeholder 2"/>
          <p:cNvSpPr>
            <a:spLocks noGrp="1"/>
          </p:cNvSpPr>
          <p:nvPr>
            <p:ph idx="1"/>
          </p:nvPr>
        </p:nvSpPr>
        <p:spPr>
          <a:xfrm>
            <a:off x="1056068" y="953037"/>
            <a:ext cx="10509159" cy="5904963"/>
          </a:xfrm>
        </p:spPr>
        <p:txBody>
          <a:bodyPr/>
          <a:lstStyle/>
          <a:p>
            <a:pPr marL="0" indent="0">
              <a:buNone/>
            </a:pPr>
            <a:r>
              <a:rPr lang="en-US" sz="1700" dirty="0">
                <a:solidFill>
                  <a:schemeClr val="accent2">
                    <a:lumMod val="50000"/>
                  </a:schemeClr>
                </a:solidFill>
              </a:rPr>
              <a:t>Being part OF IDRP support team</a:t>
            </a:r>
            <a:r>
              <a:rPr lang="en-US" sz="1700" dirty="0" smtClean="0">
                <a:solidFill>
                  <a:schemeClr val="accent2">
                    <a:lumMod val="50000"/>
                  </a:schemeClr>
                </a:solidFill>
              </a:rPr>
              <a:t>, I </a:t>
            </a:r>
            <a:r>
              <a:rPr lang="en-US" sz="1700" dirty="0">
                <a:solidFill>
                  <a:schemeClr val="accent2">
                    <a:lumMod val="50000"/>
                  </a:schemeClr>
                </a:solidFill>
              </a:rPr>
              <a:t>handled the incidents  AND SUPPORTED APPLICATION 24/7 ,acknowledged and worked on the SE/SR in proactive manner. Apart from my PRIMARY WORK, I did special Activities such as </a:t>
            </a:r>
            <a:endParaRPr lang="en-US" sz="1700" dirty="0" smtClean="0">
              <a:solidFill>
                <a:schemeClr val="accent2">
                  <a:lumMod val="50000"/>
                </a:schemeClr>
              </a:solidFill>
            </a:endParaRPr>
          </a:p>
          <a:p>
            <a:pPr marL="0" indent="0">
              <a:buNone/>
            </a:pPr>
            <a:endParaRPr lang="en-US" sz="1700" dirty="0">
              <a:solidFill>
                <a:schemeClr val="accent2">
                  <a:lumMod val="50000"/>
                </a:schemeClr>
              </a:solidFill>
            </a:endParaRPr>
          </a:p>
          <a:p>
            <a:pPr>
              <a:buFont typeface="Wingdings" panose="05000000000000000000" pitchFamily="2" charset="2"/>
              <a:buChar char="v"/>
            </a:pPr>
            <a:r>
              <a:rPr lang="en-US" sz="1700" dirty="0">
                <a:solidFill>
                  <a:schemeClr val="accent2">
                    <a:lumMod val="50000"/>
                  </a:schemeClr>
                </a:solidFill>
              </a:rPr>
              <a:t>Basic Hive Trainings conducted for IDRP Team </a:t>
            </a:r>
          </a:p>
          <a:p>
            <a:pPr>
              <a:buFont typeface="Wingdings" panose="05000000000000000000" pitchFamily="2" charset="2"/>
              <a:buChar char="v"/>
            </a:pPr>
            <a:r>
              <a:rPr lang="en-US" sz="1700" dirty="0">
                <a:solidFill>
                  <a:schemeClr val="accent2">
                    <a:lumMod val="50000"/>
                  </a:schemeClr>
                </a:solidFill>
              </a:rPr>
              <a:t>Spark Training conducted for IDRP Team</a:t>
            </a:r>
          </a:p>
          <a:p>
            <a:pPr>
              <a:buFont typeface="Wingdings" panose="05000000000000000000" pitchFamily="2" charset="2"/>
              <a:buChar char="v"/>
            </a:pPr>
            <a:r>
              <a:rPr lang="en-US" sz="1700" dirty="0">
                <a:solidFill>
                  <a:schemeClr val="accent2">
                    <a:lumMod val="50000"/>
                  </a:schemeClr>
                </a:solidFill>
              </a:rPr>
              <a:t>Intern Trainings</a:t>
            </a:r>
          </a:p>
          <a:p>
            <a:pPr>
              <a:buFont typeface="Wingdings" panose="05000000000000000000" pitchFamily="2" charset="2"/>
              <a:buChar char="v"/>
            </a:pPr>
            <a:r>
              <a:rPr lang="en-US" sz="1700" dirty="0" smtClean="0">
                <a:solidFill>
                  <a:schemeClr val="accent2">
                    <a:lumMod val="50000"/>
                  </a:schemeClr>
                </a:solidFill>
              </a:rPr>
              <a:t>Handled </a:t>
            </a:r>
            <a:r>
              <a:rPr lang="en-US" sz="1700" dirty="0" err="1" smtClean="0">
                <a:solidFill>
                  <a:schemeClr val="accent2">
                    <a:lumMod val="50000"/>
                  </a:schemeClr>
                </a:solidFill>
              </a:rPr>
              <a:t>hadoop</a:t>
            </a:r>
            <a:r>
              <a:rPr lang="en-US" sz="1700" dirty="0" smtClean="0">
                <a:solidFill>
                  <a:schemeClr val="accent2">
                    <a:lumMod val="50000"/>
                  </a:schemeClr>
                </a:solidFill>
              </a:rPr>
              <a:t> issues in non-office hours also for helping team members to solve them.</a:t>
            </a:r>
          </a:p>
          <a:p>
            <a:pPr>
              <a:buFont typeface="Wingdings" panose="05000000000000000000" pitchFamily="2" charset="2"/>
              <a:buChar char="v"/>
            </a:pPr>
            <a:r>
              <a:rPr lang="en-US" sz="1700" dirty="0" smtClean="0">
                <a:solidFill>
                  <a:schemeClr val="accent2">
                    <a:lumMod val="50000"/>
                  </a:schemeClr>
                </a:solidFill>
              </a:rPr>
              <a:t>Optimized the total Hadoop process by 20 minutes by doing optimization of DP-00-DETER-AUTHO-KMART in production</a:t>
            </a:r>
          </a:p>
          <a:p>
            <a:pPr>
              <a:buFont typeface="Wingdings" panose="05000000000000000000" pitchFamily="2" charset="2"/>
              <a:buChar char="v"/>
            </a:pPr>
            <a:r>
              <a:rPr lang="en-US" sz="1700" dirty="0" smtClean="0">
                <a:solidFill>
                  <a:schemeClr val="accent2">
                    <a:lumMod val="50000"/>
                  </a:schemeClr>
                </a:solidFill>
              </a:rPr>
              <a:t>Optimized KMART Hadoop processing </a:t>
            </a:r>
            <a:r>
              <a:rPr lang="en-US" sz="1700" dirty="0">
                <a:solidFill>
                  <a:schemeClr val="accent2">
                    <a:lumMod val="50000"/>
                  </a:schemeClr>
                </a:solidFill>
              </a:rPr>
              <a:t>b</a:t>
            </a:r>
            <a:r>
              <a:rPr lang="en-US" sz="1700" dirty="0" smtClean="0">
                <a:solidFill>
                  <a:schemeClr val="accent2">
                    <a:lumMod val="50000"/>
                  </a:schemeClr>
                </a:solidFill>
              </a:rPr>
              <a:t>y doing 41 minutes of optimization of DP-00-SEARS-VEND-PACK</a:t>
            </a:r>
          </a:p>
          <a:p>
            <a:pPr>
              <a:buFont typeface="Wingdings" panose="05000000000000000000" pitchFamily="2" charset="2"/>
              <a:buChar char="v"/>
            </a:pPr>
            <a:r>
              <a:rPr lang="en-US" sz="1700" dirty="0" smtClean="0">
                <a:solidFill>
                  <a:schemeClr val="accent2">
                    <a:lumMod val="50000"/>
                  </a:schemeClr>
                </a:solidFill>
              </a:rPr>
              <a:t> job in integration environment.</a:t>
            </a:r>
          </a:p>
          <a:p>
            <a:pPr>
              <a:buFont typeface="Wingdings" panose="05000000000000000000" pitchFamily="2" charset="2"/>
              <a:buChar char="v"/>
            </a:pPr>
            <a:r>
              <a:rPr lang="en-US" sz="1700" dirty="0" smtClean="0">
                <a:solidFill>
                  <a:schemeClr val="accent2">
                    <a:lumMod val="50000"/>
                  </a:schemeClr>
                </a:solidFill>
              </a:rPr>
              <a:t>Working on conversion of Hadoop unit DETER-AUTHO-KMART to Scala , in order to reduce the load further</a:t>
            </a:r>
            <a:endParaRPr lang="en-US" sz="1700" dirty="0">
              <a:solidFill>
                <a:schemeClr val="accent2">
                  <a:lumMod val="50000"/>
                </a:schemeClr>
              </a:solidFill>
            </a:endParaRPr>
          </a:p>
          <a:p>
            <a:pPr>
              <a:buFont typeface="Wingdings" panose="05000000000000000000" pitchFamily="2" charset="2"/>
              <a:buChar char="v"/>
            </a:pPr>
            <a:r>
              <a:rPr lang="en-US" sz="1700" dirty="0" smtClean="0">
                <a:solidFill>
                  <a:schemeClr val="accent2">
                    <a:lumMod val="50000"/>
                  </a:schemeClr>
                </a:solidFill>
              </a:rPr>
              <a:t>Reduction of the 100 critical job  Incidents/year by writing Purge-Code for deleting the Hadoop logs.</a:t>
            </a:r>
          </a:p>
          <a:p>
            <a:pPr>
              <a:buFont typeface="Wingdings" panose="05000000000000000000" pitchFamily="2" charset="2"/>
              <a:buChar char="v"/>
            </a:pPr>
            <a:r>
              <a:rPr lang="en-US" sz="1700" dirty="0" smtClean="0">
                <a:solidFill>
                  <a:schemeClr val="accent2">
                    <a:lumMod val="50000"/>
                  </a:schemeClr>
                </a:solidFill>
              </a:rPr>
              <a:t>Attended </a:t>
            </a:r>
            <a:r>
              <a:rPr lang="en-US" sz="1700" dirty="0">
                <a:solidFill>
                  <a:schemeClr val="accent2">
                    <a:lumMod val="50000"/>
                  </a:schemeClr>
                </a:solidFill>
              </a:rPr>
              <a:t>Spark-Scala trainings and did hands-on on the same</a:t>
            </a:r>
            <a:r>
              <a:rPr lang="en-US" sz="1700" dirty="0" smtClean="0">
                <a:solidFill>
                  <a:schemeClr val="accent2">
                    <a:lumMod val="50000"/>
                  </a:schemeClr>
                </a:solidFill>
              </a:rPr>
              <a:t>.</a:t>
            </a:r>
          </a:p>
          <a:p>
            <a:pPr>
              <a:buFont typeface="Wingdings" panose="05000000000000000000" pitchFamily="2" charset="2"/>
              <a:buChar char="v"/>
            </a:pPr>
            <a:r>
              <a:rPr lang="en-US" sz="1700" dirty="0" smtClean="0">
                <a:solidFill>
                  <a:schemeClr val="accent2">
                    <a:lumMod val="50000"/>
                  </a:schemeClr>
                </a:solidFill>
              </a:rPr>
              <a:t>Handled Loss-Sales Data.</a:t>
            </a:r>
          </a:p>
          <a:p>
            <a:pPr>
              <a:buFont typeface="Wingdings" panose="05000000000000000000" pitchFamily="2" charset="2"/>
              <a:buChar char="v"/>
            </a:pPr>
            <a:r>
              <a:rPr lang="en-US" sz="1700" dirty="0" smtClean="0">
                <a:solidFill>
                  <a:schemeClr val="accent2">
                    <a:lumMod val="50000"/>
                  </a:schemeClr>
                </a:solidFill>
              </a:rPr>
              <a:t>Handled Sales data which was not updated from last 5 years.</a:t>
            </a:r>
          </a:p>
          <a:p>
            <a:pPr>
              <a:buFont typeface="Wingdings" panose="05000000000000000000" pitchFamily="2" charset="2"/>
              <a:buChar char="v"/>
            </a:pPr>
            <a:endParaRPr lang="en-US" sz="1700" dirty="0">
              <a:solidFill>
                <a:schemeClr val="tx1">
                  <a:lumMod val="85000"/>
                  <a:lumOff val="15000"/>
                </a:schemeClr>
              </a:solidFill>
            </a:endParaRPr>
          </a:p>
          <a:p>
            <a:pPr marL="0" indent="0">
              <a:buNone/>
            </a:pPr>
            <a:endParaRPr lang="en-US" sz="1800" dirty="0" smtClean="0">
              <a:solidFill>
                <a:schemeClr val="tx1">
                  <a:lumMod val="85000"/>
                  <a:lumOff val="15000"/>
                </a:schemeClr>
              </a:solidFill>
            </a:endParaRPr>
          </a:p>
        </p:txBody>
      </p:sp>
    </p:spTree>
    <p:extLst>
      <p:ext uri="{BB962C8B-B14F-4D97-AF65-F5344CB8AC3E}">
        <p14:creationId xmlns:p14="http://schemas.microsoft.com/office/powerpoint/2010/main" val="20530580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endParaRPr lang="en-US" dirty="0"/>
          </a:p>
        </p:txBody>
      </p:sp>
      <p:sp>
        <p:nvSpPr>
          <p:cNvPr id="3" name="Title 2"/>
          <p:cNvSpPr>
            <a:spLocks noGrp="1"/>
          </p:cNvSpPr>
          <p:nvPr>
            <p:ph type="title"/>
          </p:nvPr>
        </p:nvSpPr>
        <p:spPr/>
        <p:txBody>
          <a:bodyPr/>
          <a:lstStyle/>
          <a:p>
            <a:r>
              <a:rPr lang="en-US" dirty="0" smtClean="0"/>
              <a:t>Archival of Business/Any Appreciation's:-</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3604087753"/>
              </p:ext>
            </p:extLst>
          </p:nvPr>
        </p:nvGraphicFramePr>
        <p:xfrm>
          <a:off x="1514967" y="1634400"/>
          <a:ext cx="1460500" cy="685800"/>
        </p:xfrm>
        <a:graphic>
          <a:graphicData uri="http://schemas.openxmlformats.org/presentationml/2006/ole">
            <mc:AlternateContent xmlns:mc="http://schemas.openxmlformats.org/markup-compatibility/2006">
              <mc:Choice xmlns:v="urn:schemas-microsoft-com:vml" Requires="v">
                <p:oleObj spid="_x0000_s5513" name="Packager Shell Object" showAsIcon="1" r:id="rId3" imgW="1460880" imgH="685800" progId="Package">
                  <p:embed/>
                </p:oleObj>
              </mc:Choice>
              <mc:Fallback>
                <p:oleObj name="Packager Shell Object" showAsIcon="1" r:id="rId3" imgW="1460880" imgH="685800" progId="Package">
                  <p:embed/>
                  <p:pic>
                    <p:nvPicPr>
                      <p:cNvPr id="0" name=""/>
                      <p:cNvPicPr/>
                      <p:nvPr/>
                    </p:nvPicPr>
                    <p:blipFill>
                      <a:blip r:embed="rId4"/>
                      <a:stretch>
                        <a:fillRect/>
                      </a:stretch>
                    </p:blipFill>
                    <p:spPr>
                      <a:xfrm>
                        <a:off x="1514967" y="1634400"/>
                        <a:ext cx="1460500" cy="685800"/>
                      </a:xfrm>
                      <a:prstGeom prst="rect">
                        <a:avLst/>
                      </a:prstGeom>
                    </p:spPr>
                  </p:pic>
                </p:oleObj>
              </mc:Fallback>
            </mc:AlternateContent>
          </a:graphicData>
        </a:graphic>
      </p:graphicFrame>
    </p:spTree>
    <p:extLst>
      <p:ext uri="{BB962C8B-B14F-4D97-AF65-F5344CB8AC3E}">
        <p14:creationId xmlns:p14="http://schemas.microsoft.com/office/powerpoint/2010/main" val="23943839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sz="quarter" idx="11"/>
          </p:nvPr>
        </p:nvSpPr>
        <p:spPr/>
        <p:txBody>
          <a:bodyPr/>
          <a:lstStyle/>
          <a:p>
            <a:pPr algn="ctr"/>
            <a:endParaRPr lang="en-US" dirty="0" smtClean="0"/>
          </a:p>
          <a:p>
            <a:pPr algn="ctr"/>
            <a:endParaRPr lang="en-US" dirty="0"/>
          </a:p>
          <a:p>
            <a:pPr algn="ctr"/>
            <a:endParaRPr lang="en-US" dirty="0" smtClean="0"/>
          </a:p>
          <a:p>
            <a:pPr algn="ctr"/>
            <a:endParaRPr lang="en-US" dirty="0"/>
          </a:p>
          <a:p>
            <a:pPr algn="ctr"/>
            <a:r>
              <a:rPr lang="en-US" dirty="0" smtClean="0"/>
              <a:t>   THANK YOU  !!!</a:t>
            </a:r>
          </a:p>
          <a:p>
            <a:pPr algn="ctr"/>
            <a:r>
              <a:rPr lang="en-US" dirty="0" smtClean="0">
                <a:sym typeface="Wingdings" panose="05000000000000000000" pitchFamily="2" charset="2"/>
              </a:rPr>
              <a:t></a:t>
            </a:r>
            <a:endParaRPr lang="en-US" dirty="0"/>
          </a:p>
        </p:txBody>
      </p:sp>
    </p:spTree>
    <p:extLst>
      <p:ext uri="{BB962C8B-B14F-4D97-AF65-F5344CB8AC3E}">
        <p14:creationId xmlns:p14="http://schemas.microsoft.com/office/powerpoint/2010/main" val="25859984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6055" y="119149"/>
            <a:ext cx="10476963" cy="1492132"/>
          </a:xfrm>
        </p:spPr>
        <p:txBody>
          <a:bodyPr>
            <a:normAutofit fontScale="90000"/>
          </a:bodyPr>
          <a:lstStyle/>
          <a:p>
            <a:r>
              <a:rPr lang="en-US" sz="3600" b="1" dirty="0">
                <a:solidFill>
                  <a:srgbClr val="00B050"/>
                </a:solidFill>
              </a:rPr>
              <a:t>SPECIAL </a:t>
            </a:r>
            <a:r>
              <a:rPr lang="en-US" sz="3600" b="1" dirty="0" smtClean="0">
                <a:solidFill>
                  <a:srgbClr val="00B050"/>
                </a:solidFill>
              </a:rPr>
              <a:t>ACHIEVEMENTS</a:t>
            </a:r>
            <a:r>
              <a:rPr lang="en-US" sz="3200" b="1" dirty="0" smtClean="0">
                <a:solidFill>
                  <a:srgbClr val="00B050"/>
                </a:solidFill>
              </a:rPr>
              <a:t/>
            </a:r>
            <a:br>
              <a:rPr lang="en-US" sz="3200" b="1" dirty="0" smtClean="0">
                <a:solidFill>
                  <a:srgbClr val="00B050"/>
                </a:solidFill>
              </a:rPr>
            </a:br>
            <a:r>
              <a:rPr lang="en-US" sz="2800" b="1" dirty="0" smtClean="0">
                <a:solidFill>
                  <a:srgbClr val="0070C0"/>
                </a:solidFill>
              </a:rPr>
              <a:t>1 - Abend reduction activity done  </a:t>
            </a:r>
            <a:r>
              <a:rPr lang="en-US" sz="2800" b="1" dirty="0" smtClean="0">
                <a:solidFill>
                  <a:srgbClr val="002060"/>
                </a:solidFill>
              </a:rPr>
              <a:t>:-</a:t>
            </a:r>
            <a:r>
              <a:rPr lang="en-US" sz="2800" dirty="0">
                <a:solidFill>
                  <a:srgbClr val="002060"/>
                </a:solidFill>
              </a:rPr>
              <a:t/>
            </a:r>
            <a:br>
              <a:rPr lang="en-US" sz="2800" dirty="0">
                <a:solidFill>
                  <a:srgbClr val="002060"/>
                </a:solidFill>
              </a:rPr>
            </a:br>
            <a:endParaRPr lang="en-US" sz="2800" dirty="0">
              <a:solidFill>
                <a:srgbClr val="002060"/>
              </a:solidFill>
            </a:endParaRPr>
          </a:p>
        </p:txBody>
      </p:sp>
      <p:sp>
        <p:nvSpPr>
          <p:cNvPr id="3" name="Content Placeholder 2"/>
          <p:cNvSpPr>
            <a:spLocks noGrp="1"/>
          </p:cNvSpPr>
          <p:nvPr>
            <p:ph idx="1"/>
          </p:nvPr>
        </p:nvSpPr>
        <p:spPr>
          <a:xfrm>
            <a:off x="695459" y="978794"/>
            <a:ext cx="11384923" cy="5762830"/>
          </a:xfrm>
        </p:spPr>
        <p:txBody>
          <a:bodyPr>
            <a:normAutofit/>
          </a:bodyPr>
          <a:lstStyle/>
          <a:p>
            <a:pPr marL="457200" lvl="1" indent="0">
              <a:buNone/>
            </a:pPr>
            <a:endParaRPr lang="en-US" sz="2000" dirty="0" smtClean="0">
              <a:solidFill>
                <a:schemeClr val="accent2">
                  <a:lumMod val="50000"/>
                </a:schemeClr>
              </a:solidFill>
            </a:endParaRPr>
          </a:p>
          <a:p>
            <a:pPr lvl="1">
              <a:buFont typeface="Wingdings" panose="05000000000000000000" pitchFamily="2" charset="2"/>
              <a:buChar char="Ø"/>
            </a:pPr>
            <a:r>
              <a:rPr lang="en-US" sz="1700" dirty="0" smtClean="0">
                <a:solidFill>
                  <a:schemeClr val="accent2">
                    <a:lumMod val="50000"/>
                  </a:schemeClr>
                </a:solidFill>
              </a:rPr>
              <a:t>Reduced incidents generating due to unavailability of the space at staging area ,if this has not handled by me within the time certain time period  it could lead to failure of all the Hadoop jobs for that day and batch will lag one day behind. Hadoop Infra team also could not able to delete space from the /logs and /</a:t>
            </a:r>
            <a:r>
              <a:rPr lang="en-US" sz="1700" dirty="0" err="1" smtClean="0">
                <a:solidFill>
                  <a:schemeClr val="accent2">
                    <a:lumMod val="50000"/>
                  </a:schemeClr>
                </a:solidFill>
              </a:rPr>
              <a:t>tmp</a:t>
            </a:r>
            <a:r>
              <a:rPr lang="en-US" sz="1700" dirty="0" smtClean="0">
                <a:solidFill>
                  <a:schemeClr val="accent2">
                    <a:lumMod val="50000"/>
                  </a:schemeClr>
                </a:solidFill>
              </a:rPr>
              <a:t> folder and all the applications teams jobs  including IDRP were failing due to this.</a:t>
            </a:r>
          </a:p>
          <a:p>
            <a:pPr marL="274320" lvl="1" indent="0">
              <a:buNone/>
            </a:pPr>
            <a:r>
              <a:rPr lang="en-US" sz="1700" dirty="0">
                <a:solidFill>
                  <a:schemeClr val="accent2">
                    <a:lumMod val="50000"/>
                  </a:schemeClr>
                </a:solidFill>
              </a:rPr>
              <a:t> </a:t>
            </a:r>
            <a:r>
              <a:rPr lang="en-US" sz="1700" dirty="0" smtClean="0">
                <a:solidFill>
                  <a:schemeClr val="accent2">
                    <a:lumMod val="50000"/>
                  </a:schemeClr>
                </a:solidFill>
              </a:rPr>
              <a:t>        I have freed up near about </a:t>
            </a:r>
            <a:r>
              <a:rPr lang="en-US" sz="1700" b="1" dirty="0">
                <a:solidFill>
                  <a:schemeClr val="accent2">
                    <a:lumMod val="50000"/>
                  </a:schemeClr>
                </a:solidFill>
              </a:rPr>
              <a:t>4</a:t>
            </a:r>
            <a:r>
              <a:rPr lang="en-US" sz="1700" b="1" dirty="0" smtClean="0">
                <a:solidFill>
                  <a:schemeClr val="accent2">
                    <a:lumMod val="50000"/>
                  </a:schemeClr>
                </a:solidFill>
              </a:rPr>
              <a:t> GB  </a:t>
            </a:r>
            <a:r>
              <a:rPr lang="en-US" sz="1700" dirty="0" smtClean="0">
                <a:solidFill>
                  <a:schemeClr val="accent2">
                    <a:lumMod val="50000"/>
                  </a:schemeClr>
                </a:solidFill>
              </a:rPr>
              <a:t>of the data from staging area by proper analysis and knowledge.</a:t>
            </a:r>
          </a:p>
          <a:p>
            <a:pPr marL="274320" lvl="1" indent="0">
              <a:buNone/>
            </a:pPr>
            <a:r>
              <a:rPr lang="en-US" sz="1700" dirty="0" smtClean="0">
                <a:solidFill>
                  <a:schemeClr val="accent2">
                    <a:lumMod val="50000"/>
                  </a:schemeClr>
                </a:solidFill>
              </a:rPr>
              <a:t>         Hence saved logs directory space. This purging helped to all the Hadoop applications team jobs to                                                                    </a:t>
            </a:r>
          </a:p>
          <a:p>
            <a:pPr marL="274320" lvl="1" indent="0">
              <a:buNone/>
            </a:pPr>
            <a:r>
              <a:rPr lang="en-US" sz="1700" dirty="0">
                <a:solidFill>
                  <a:schemeClr val="accent2">
                    <a:lumMod val="50000"/>
                  </a:schemeClr>
                </a:solidFill>
              </a:rPr>
              <a:t> </a:t>
            </a:r>
            <a:r>
              <a:rPr lang="en-US" sz="1700" dirty="0" smtClean="0">
                <a:solidFill>
                  <a:schemeClr val="accent2">
                    <a:lumMod val="50000"/>
                  </a:schemeClr>
                </a:solidFill>
              </a:rPr>
              <a:t>        trigger and create logs on staging area  also save data loss due to Disk Quota exceeded error.</a:t>
            </a:r>
          </a:p>
          <a:p>
            <a:pPr marL="274320" lvl="1" indent="0">
              <a:buNone/>
            </a:pPr>
            <a:endParaRPr lang="en-US" sz="1700" dirty="0" smtClean="0">
              <a:solidFill>
                <a:schemeClr val="accent2">
                  <a:lumMod val="50000"/>
                </a:schemeClr>
              </a:solidFill>
            </a:endParaRPr>
          </a:p>
          <a:p>
            <a:pPr marL="457200" lvl="1" indent="0">
              <a:buNone/>
            </a:pPr>
            <a:r>
              <a:rPr lang="en-US" sz="1700" b="1" dirty="0" smtClean="0">
                <a:solidFill>
                  <a:schemeClr val="accent2">
                    <a:lumMod val="50000"/>
                  </a:schemeClr>
                </a:solidFill>
              </a:rPr>
              <a:t>      Hence reduced  more 100 incidents/year from above efforts.</a:t>
            </a:r>
          </a:p>
          <a:p>
            <a:pPr lvl="1">
              <a:buFont typeface="Wingdings" panose="05000000000000000000" pitchFamily="2" charset="2"/>
              <a:buChar char="Ø"/>
            </a:pPr>
            <a:r>
              <a:rPr lang="en-US" sz="1700" b="1" dirty="0" err="1" smtClean="0">
                <a:solidFill>
                  <a:schemeClr val="accent2">
                    <a:lumMod val="50000"/>
                  </a:schemeClr>
                </a:solidFill>
              </a:rPr>
              <a:t>Pemanent</a:t>
            </a:r>
            <a:r>
              <a:rPr lang="en-US" sz="1700" b="1" dirty="0" smtClean="0">
                <a:solidFill>
                  <a:schemeClr val="accent2">
                    <a:lumMod val="50000"/>
                  </a:schemeClr>
                </a:solidFill>
              </a:rPr>
              <a:t> fixed:-</a:t>
            </a:r>
          </a:p>
          <a:p>
            <a:pPr marL="457200" lvl="1" indent="0" algn="just">
              <a:buNone/>
            </a:pPr>
            <a:r>
              <a:rPr lang="en-US" sz="1700" dirty="0" smtClean="0">
                <a:solidFill>
                  <a:schemeClr val="accent2">
                    <a:lumMod val="50000"/>
                  </a:schemeClr>
                </a:solidFill>
              </a:rPr>
              <a:t>    I have </a:t>
            </a:r>
            <a:r>
              <a:rPr lang="en-US" sz="1700" dirty="0">
                <a:solidFill>
                  <a:schemeClr val="accent2">
                    <a:lumMod val="50000"/>
                  </a:schemeClr>
                </a:solidFill>
              </a:rPr>
              <a:t>created the automated script which will </a:t>
            </a:r>
            <a:r>
              <a:rPr lang="en-US" sz="1700" dirty="0" smtClean="0">
                <a:solidFill>
                  <a:schemeClr val="accent2">
                    <a:lumMod val="50000"/>
                  </a:schemeClr>
                </a:solidFill>
              </a:rPr>
              <a:t>purge all the removable </a:t>
            </a:r>
            <a:r>
              <a:rPr lang="en-US" sz="1700" dirty="0">
                <a:solidFill>
                  <a:schemeClr val="accent2">
                    <a:lumMod val="50000"/>
                  </a:schemeClr>
                </a:solidFill>
              </a:rPr>
              <a:t>data from staging area and the                                                        </a:t>
            </a:r>
            <a:r>
              <a:rPr lang="en-US" sz="1700" dirty="0" smtClean="0">
                <a:solidFill>
                  <a:schemeClr val="accent2">
                    <a:lumMod val="50000"/>
                  </a:schemeClr>
                </a:solidFill>
              </a:rPr>
              <a:t>     critical </a:t>
            </a:r>
            <a:r>
              <a:rPr lang="en-US" sz="1700" dirty="0">
                <a:solidFill>
                  <a:schemeClr val="accent2">
                    <a:lumMod val="50000"/>
                  </a:schemeClr>
                </a:solidFill>
              </a:rPr>
              <a:t>jobs will not fail due </a:t>
            </a:r>
            <a:r>
              <a:rPr lang="en-US" sz="1700" dirty="0" smtClean="0">
                <a:solidFill>
                  <a:schemeClr val="accent2">
                    <a:lumMod val="50000"/>
                  </a:schemeClr>
                </a:solidFill>
              </a:rPr>
              <a:t>disk quota error in future and will not impact SLA.</a:t>
            </a:r>
          </a:p>
          <a:p>
            <a:pPr marL="457200" lvl="1" indent="0" algn="just">
              <a:buNone/>
            </a:pPr>
            <a:r>
              <a:rPr lang="en-US" sz="1700" dirty="0" smtClean="0">
                <a:solidFill>
                  <a:schemeClr val="accent2">
                    <a:lumMod val="50000"/>
                  </a:schemeClr>
                </a:solidFill>
              </a:rPr>
              <a:t>Don has given appreciation for this work</a:t>
            </a:r>
            <a:endParaRPr lang="en-US" sz="1700" dirty="0">
              <a:solidFill>
                <a:schemeClr val="accent2">
                  <a:lumMod val="50000"/>
                </a:schemeClr>
              </a:solidFill>
            </a:endParaRPr>
          </a:p>
        </p:txBody>
      </p:sp>
    </p:spTree>
    <p:extLst>
      <p:ext uri="{BB962C8B-B14F-4D97-AF65-F5344CB8AC3E}">
        <p14:creationId xmlns:p14="http://schemas.microsoft.com/office/powerpoint/2010/main" val="41152785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1520" y="-180304"/>
            <a:ext cx="10528479" cy="2054821"/>
          </a:xfrm>
        </p:spPr>
        <p:txBody>
          <a:bodyPr>
            <a:normAutofit/>
          </a:bodyPr>
          <a:lstStyle/>
          <a:p>
            <a:r>
              <a:rPr lang="en-US" sz="2000" b="1" dirty="0" smtClean="0">
                <a:solidFill>
                  <a:srgbClr val="0070C0"/>
                </a:solidFill>
              </a:rPr>
              <a:t/>
            </a:r>
            <a:br>
              <a:rPr lang="en-US" sz="2000" b="1" dirty="0" smtClean="0">
                <a:solidFill>
                  <a:srgbClr val="0070C0"/>
                </a:solidFill>
              </a:rPr>
            </a:br>
            <a:r>
              <a:rPr lang="en-US" sz="2000" b="1" dirty="0" smtClean="0">
                <a:solidFill>
                  <a:srgbClr val="0070C0"/>
                </a:solidFill>
              </a:rPr>
              <a:t/>
            </a:r>
            <a:br>
              <a:rPr lang="en-US" sz="2000" b="1" dirty="0" smtClean="0">
                <a:solidFill>
                  <a:srgbClr val="0070C0"/>
                </a:solidFill>
              </a:rPr>
            </a:br>
            <a:r>
              <a:rPr lang="en-US" sz="2400" b="1" dirty="0" smtClean="0">
                <a:solidFill>
                  <a:srgbClr val="0070C0"/>
                </a:solidFill>
              </a:rPr>
              <a:t>2 - Optimization/Speed effort </a:t>
            </a:r>
            <a:r>
              <a:rPr lang="en-US" sz="2400" b="1" dirty="0">
                <a:solidFill>
                  <a:srgbClr val="0070C0"/>
                </a:solidFill>
              </a:rPr>
              <a:t>done. </a:t>
            </a:r>
            <a:r>
              <a:rPr lang="en-US" sz="2400" b="1" dirty="0" smtClean="0">
                <a:solidFill>
                  <a:srgbClr val="0070C0"/>
                </a:solidFill>
              </a:rPr>
              <a:t/>
            </a:r>
            <a:br>
              <a:rPr lang="en-US" sz="2400" b="1" dirty="0" smtClean="0">
                <a:solidFill>
                  <a:srgbClr val="0070C0"/>
                </a:solidFill>
              </a:rPr>
            </a:br>
            <a:r>
              <a:rPr lang="en-US" sz="2400" dirty="0">
                <a:solidFill>
                  <a:srgbClr val="0000CC"/>
                </a:solidFill>
              </a:rPr>
              <a:t/>
            </a:r>
            <a:br>
              <a:rPr lang="en-US" sz="2400" dirty="0">
                <a:solidFill>
                  <a:srgbClr val="0000CC"/>
                </a:solidFill>
              </a:rPr>
            </a:br>
            <a:endParaRPr lang="en-US" sz="2400" dirty="0">
              <a:solidFill>
                <a:srgbClr val="0000CC"/>
              </a:solidFill>
            </a:endParaRPr>
          </a:p>
        </p:txBody>
      </p:sp>
      <p:sp>
        <p:nvSpPr>
          <p:cNvPr id="3" name="Content Placeholder 2"/>
          <p:cNvSpPr>
            <a:spLocks noGrp="1"/>
          </p:cNvSpPr>
          <p:nvPr>
            <p:ph idx="1"/>
          </p:nvPr>
        </p:nvSpPr>
        <p:spPr>
          <a:xfrm>
            <a:off x="1094703" y="669701"/>
            <a:ext cx="10824693" cy="6159763"/>
          </a:xfrm>
        </p:spPr>
        <p:txBody>
          <a:bodyPr>
            <a:normAutofit fontScale="25000" lnSpcReduction="20000"/>
          </a:bodyPr>
          <a:lstStyle/>
          <a:p>
            <a:pPr marL="0" lvl="1" indent="0">
              <a:buNone/>
            </a:pPr>
            <a:endParaRPr lang="en-US" sz="6800" dirty="0">
              <a:solidFill>
                <a:srgbClr val="00B050"/>
              </a:solidFill>
            </a:endParaRPr>
          </a:p>
          <a:p>
            <a:pPr marL="0" lvl="1" indent="0">
              <a:buNone/>
            </a:pPr>
            <a:r>
              <a:rPr lang="en-US" sz="6800" b="1" dirty="0">
                <a:solidFill>
                  <a:srgbClr val="3366FF"/>
                </a:solidFill>
                <a:ea typeface="+mj-ea"/>
                <a:cs typeface="+mj-cs"/>
              </a:rPr>
              <a:t>Activity </a:t>
            </a:r>
            <a:r>
              <a:rPr lang="en-US" sz="6800" dirty="0">
                <a:solidFill>
                  <a:schemeClr val="accent2">
                    <a:lumMod val="50000"/>
                  </a:schemeClr>
                </a:solidFill>
              </a:rPr>
              <a:t>:</a:t>
            </a:r>
            <a:r>
              <a:rPr lang="en-US" sz="6800" dirty="0" smtClean="0">
                <a:solidFill>
                  <a:schemeClr val="accent2">
                    <a:lumMod val="50000"/>
                  </a:schemeClr>
                </a:solidFill>
              </a:rPr>
              <a:t> </a:t>
            </a:r>
            <a:r>
              <a:rPr lang="en-US" sz="6800" dirty="0">
                <a:solidFill>
                  <a:schemeClr val="accent2">
                    <a:lumMod val="50000"/>
                  </a:schemeClr>
                </a:solidFill>
              </a:rPr>
              <a:t>I have worked on the optimization of the DP-00-DETER-AUTHO-KMART-MSTR</a:t>
            </a:r>
          </a:p>
          <a:p>
            <a:pPr marL="0" lvl="1" indent="0">
              <a:buNone/>
            </a:pPr>
            <a:r>
              <a:rPr lang="en-US" sz="6800" dirty="0">
                <a:solidFill>
                  <a:schemeClr val="accent2">
                    <a:lumMod val="50000"/>
                  </a:schemeClr>
                </a:solidFill>
              </a:rPr>
              <a:t>DP-00-DETER-AUTHO-KMART-MSTR is critical job affecting batch cycle hence I worked on this.</a:t>
            </a:r>
          </a:p>
          <a:p>
            <a:pPr marL="0" lvl="1" indent="0">
              <a:buNone/>
            </a:pPr>
            <a:r>
              <a:rPr lang="en-US" sz="6800" dirty="0">
                <a:solidFill>
                  <a:schemeClr val="accent2">
                    <a:lumMod val="50000"/>
                  </a:schemeClr>
                </a:solidFill>
              </a:rPr>
              <a:t>I worked on the script which execution time is 37 minutes and after optimization the execution time changed to 29 minutes.</a:t>
            </a:r>
          </a:p>
          <a:p>
            <a:pPr marL="0" indent="0">
              <a:buNone/>
            </a:pPr>
            <a:r>
              <a:rPr lang="en-US" sz="6600" b="1" dirty="0" smtClean="0">
                <a:solidFill>
                  <a:srgbClr val="3366FF"/>
                </a:solidFill>
              </a:rPr>
              <a:t>Reviewed </a:t>
            </a:r>
            <a:r>
              <a:rPr lang="en-US" sz="6600" b="1" dirty="0">
                <a:solidFill>
                  <a:srgbClr val="3366FF"/>
                </a:solidFill>
              </a:rPr>
              <a:t>by               </a:t>
            </a:r>
            <a:r>
              <a:rPr lang="en-US" sz="6600" dirty="0">
                <a:solidFill>
                  <a:schemeClr val="accent2">
                    <a:lumMod val="50000"/>
                  </a:schemeClr>
                </a:solidFill>
              </a:rPr>
              <a:t>: Terry and </a:t>
            </a:r>
            <a:r>
              <a:rPr lang="en-US" sz="6600" dirty="0" smtClean="0">
                <a:solidFill>
                  <a:schemeClr val="accent2">
                    <a:lumMod val="50000"/>
                  </a:schemeClr>
                </a:solidFill>
              </a:rPr>
              <a:t>Jim</a:t>
            </a:r>
            <a:endParaRPr lang="en-US" sz="6600" b="1" dirty="0" smtClean="0">
              <a:solidFill>
                <a:srgbClr val="3366FF"/>
              </a:solidFill>
            </a:endParaRPr>
          </a:p>
          <a:p>
            <a:pPr marL="0" indent="0">
              <a:buNone/>
            </a:pPr>
            <a:r>
              <a:rPr lang="en-US" sz="6600" b="1" dirty="0">
                <a:solidFill>
                  <a:srgbClr val="3366FF"/>
                </a:solidFill>
              </a:rPr>
              <a:t>Performance Benefit </a:t>
            </a:r>
            <a:r>
              <a:rPr lang="en-US" sz="6600" dirty="0">
                <a:solidFill>
                  <a:schemeClr val="accent2">
                    <a:lumMod val="50000"/>
                  </a:schemeClr>
                </a:solidFill>
              </a:rPr>
              <a:t>: 20 </a:t>
            </a:r>
            <a:r>
              <a:rPr lang="en-US" sz="6600" dirty="0" smtClean="0">
                <a:solidFill>
                  <a:schemeClr val="accent2">
                    <a:lumMod val="50000"/>
                  </a:schemeClr>
                </a:solidFill>
              </a:rPr>
              <a:t>minutes</a:t>
            </a:r>
            <a:endParaRPr lang="en-US" sz="6600" b="1" dirty="0" smtClean="0">
              <a:solidFill>
                <a:srgbClr val="3366FF"/>
              </a:solidFill>
            </a:endParaRPr>
          </a:p>
          <a:p>
            <a:pPr marL="0" indent="0">
              <a:buNone/>
            </a:pPr>
            <a:endParaRPr lang="en-US" sz="4800" b="1" dirty="0">
              <a:solidFill>
                <a:srgbClr val="0000FF"/>
              </a:solidFill>
              <a:ea typeface="+mj-ea"/>
              <a:cs typeface="+mj-cs"/>
            </a:endParaRPr>
          </a:p>
          <a:p>
            <a:pPr marL="0" indent="0">
              <a:buNone/>
            </a:pPr>
            <a:r>
              <a:rPr lang="en-US" sz="6800" b="1" dirty="0">
                <a:solidFill>
                  <a:srgbClr val="3366FF"/>
                </a:solidFill>
                <a:ea typeface="+mj-ea"/>
                <a:cs typeface="+mj-cs"/>
              </a:rPr>
              <a:t>Work Efforts </a:t>
            </a:r>
            <a:r>
              <a:rPr lang="en-US" sz="6800" b="1" dirty="0" smtClean="0">
                <a:solidFill>
                  <a:schemeClr val="accent2">
                    <a:lumMod val="75000"/>
                  </a:schemeClr>
                </a:solidFill>
                <a:ea typeface="+mj-ea"/>
                <a:cs typeface="+mj-cs"/>
              </a:rPr>
              <a:t>: </a:t>
            </a:r>
            <a:r>
              <a:rPr lang="en-US" sz="6800" dirty="0" smtClean="0">
                <a:solidFill>
                  <a:schemeClr val="accent2">
                    <a:lumMod val="75000"/>
                  </a:schemeClr>
                </a:solidFill>
              </a:rPr>
              <a:t>A</a:t>
            </a:r>
            <a:r>
              <a:rPr lang="en-US" sz="6800" dirty="0" smtClean="0">
                <a:solidFill>
                  <a:schemeClr val="accent2">
                    <a:lumMod val="50000"/>
                  </a:schemeClr>
                </a:solidFill>
              </a:rPr>
              <a:t>ll </a:t>
            </a:r>
            <a:r>
              <a:rPr lang="en-US" sz="6800" dirty="0">
                <a:solidFill>
                  <a:schemeClr val="accent2">
                    <a:lumMod val="50000"/>
                  </a:schemeClr>
                </a:solidFill>
              </a:rPr>
              <a:t>the changes was technical changes. 100 unique test case were prepared with 100 optimizable parameter, when I combined this changes and tested with each other got 6 test cases giving positive performance impact. </a:t>
            </a:r>
            <a:endParaRPr lang="en-US" sz="6800" dirty="0" smtClean="0">
              <a:solidFill>
                <a:schemeClr val="accent2">
                  <a:lumMod val="50000"/>
                </a:schemeClr>
              </a:solidFill>
            </a:endParaRPr>
          </a:p>
          <a:p>
            <a:pPr marL="0" indent="0">
              <a:buNone/>
            </a:pPr>
            <a:endParaRPr lang="en-US" sz="4800" b="1" dirty="0" smtClean="0">
              <a:solidFill>
                <a:srgbClr val="3FA228"/>
              </a:solidFill>
              <a:ea typeface="+mj-ea"/>
              <a:cs typeface="+mj-cs"/>
            </a:endParaRPr>
          </a:p>
          <a:p>
            <a:pPr marL="0" lvl="0" indent="0">
              <a:buNone/>
            </a:pPr>
            <a:r>
              <a:rPr lang="en-US" sz="6800" b="1" dirty="0" smtClean="0">
                <a:solidFill>
                  <a:srgbClr val="0070C0"/>
                </a:solidFill>
                <a:ea typeface="+mj-ea"/>
                <a:cs typeface="+mj-cs"/>
              </a:rPr>
              <a:t>I</a:t>
            </a:r>
            <a:r>
              <a:rPr lang="en-US" sz="6800" b="1" dirty="0" smtClean="0">
                <a:solidFill>
                  <a:srgbClr val="3366FF"/>
                </a:solidFill>
                <a:ea typeface="+mj-ea"/>
                <a:cs typeface="+mj-cs"/>
              </a:rPr>
              <a:t>mpac</a:t>
            </a:r>
            <a:r>
              <a:rPr lang="en-US" sz="6800" b="1" dirty="0" smtClean="0">
                <a:solidFill>
                  <a:srgbClr val="0070C0"/>
                </a:solidFill>
                <a:ea typeface="+mj-ea"/>
                <a:cs typeface="+mj-cs"/>
              </a:rPr>
              <a:t>t </a:t>
            </a:r>
            <a:r>
              <a:rPr lang="en-US" sz="6800" b="1" dirty="0" smtClean="0">
                <a:solidFill>
                  <a:schemeClr val="accent2">
                    <a:lumMod val="75000"/>
                  </a:schemeClr>
                </a:solidFill>
                <a:ea typeface="+mj-ea"/>
                <a:cs typeface="+mj-cs"/>
              </a:rPr>
              <a:t>: </a:t>
            </a:r>
            <a:r>
              <a:rPr lang="en-US" sz="6800" b="1" dirty="0" smtClean="0">
                <a:solidFill>
                  <a:srgbClr val="0070C0"/>
                </a:solidFill>
                <a:ea typeface="+mj-ea"/>
                <a:cs typeface="+mj-cs"/>
              </a:rPr>
              <a:t> </a:t>
            </a:r>
            <a:r>
              <a:rPr lang="en-US" sz="6800" dirty="0">
                <a:solidFill>
                  <a:schemeClr val="accent2">
                    <a:lumMod val="50000"/>
                  </a:schemeClr>
                </a:solidFill>
              </a:rPr>
              <a:t>As DP-00-DETER-A`UTHO-KMART-MSTR is critical job ,critical batch job execution time has been decreased by 8 minutes, Also the reduced timing of the  12 minutes impacted all of successor.</a:t>
            </a:r>
          </a:p>
          <a:p>
            <a:pPr marL="0" lvl="0" indent="0">
              <a:buNone/>
            </a:pPr>
            <a:r>
              <a:rPr lang="en-US" sz="6800" dirty="0">
                <a:solidFill>
                  <a:schemeClr val="accent2">
                    <a:lumMod val="50000"/>
                  </a:schemeClr>
                </a:solidFill>
              </a:rPr>
              <a:t>As all four successor are executing 2-3 minutes earlier , Hence saved 20 minutes</a:t>
            </a:r>
            <a:r>
              <a:rPr lang="en-US" sz="6800" dirty="0" smtClean="0">
                <a:solidFill>
                  <a:schemeClr val="accent2">
                    <a:lumMod val="50000"/>
                  </a:schemeClr>
                </a:solidFill>
              </a:rPr>
              <a:t>.</a:t>
            </a:r>
          </a:p>
          <a:p>
            <a:pPr marL="0" lvl="0" indent="0">
              <a:buNone/>
            </a:pPr>
            <a:endParaRPr lang="en-US" sz="6800" dirty="0">
              <a:solidFill>
                <a:schemeClr val="accent2">
                  <a:lumMod val="50000"/>
                </a:schemeClr>
              </a:solidFill>
            </a:endParaRPr>
          </a:p>
          <a:p>
            <a:r>
              <a:rPr lang="en-US" sz="5600" dirty="0">
                <a:solidFill>
                  <a:schemeClr val="accent2">
                    <a:lumMod val="50000"/>
                  </a:schemeClr>
                </a:solidFill>
              </a:rPr>
              <a:t>DP-00-IE-DETER_REPLE_VENDPACK_KMART_MSTR</a:t>
            </a:r>
          </a:p>
          <a:p>
            <a:r>
              <a:rPr lang="en-US" sz="5600" dirty="0">
                <a:solidFill>
                  <a:schemeClr val="accent2">
                    <a:lumMod val="50000"/>
                  </a:schemeClr>
                </a:solidFill>
              </a:rPr>
              <a:t>DP-00-AFT_RD_G25A000_OIORDINS</a:t>
            </a:r>
          </a:p>
          <a:p>
            <a:r>
              <a:rPr lang="en-US" sz="5600" dirty="0">
                <a:solidFill>
                  <a:schemeClr val="accent2">
                    <a:lumMod val="50000"/>
                  </a:schemeClr>
                </a:solidFill>
              </a:rPr>
              <a:t>DP-00-IE-KMART_REPLEN_VENDPACK_DC_MSTR</a:t>
            </a:r>
          </a:p>
          <a:p>
            <a:r>
              <a:rPr lang="en-US" sz="5600" dirty="0" smtClean="0">
                <a:solidFill>
                  <a:schemeClr val="accent2">
                    <a:lumMod val="50000"/>
                  </a:schemeClr>
                </a:solidFill>
              </a:rPr>
              <a:t>DP-00-IE-MSTR_KMART_VENDPACK_LOC</a:t>
            </a:r>
          </a:p>
          <a:p>
            <a:endParaRPr lang="en-US" sz="4800" dirty="0" smtClean="0">
              <a:solidFill>
                <a:schemeClr val="accent2">
                  <a:lumMod val="50000"/>
                </a:schemeClr>
              </a:solidFill>
            </a:endParaRPr>
          </a:p>
          <a:p>
            <a:pPr marL="0" indent="0">
              <a:buNone/>
            </a:pPr>
            <a:r>
              <a:rPr lang="en-US" sz="7200" b="1" dirty="0" smtClean="0">
                <a:solidFill>
                  <a:srgbClr val="3366FF"/>
                </a:solidFill>
              </a:rPr>
              <a:t>Time </a:t>
            </a:r>
            <a:r>
              <a:rPr lang="en-US" sz="7200" b="1" dirty="0">
                <a:solidFill>
                  <a:srgbClr val="3366FF"/>
                </a:solidFill>
              </a:rPr>
              <a:t>Period </a:t>
            </a:r>
            <a:r>
              <a:rPr lang="en-US" sz="7200" b="1" dirty="0" smtClean="0">
                <a:solidFill>
                  <a:srgbClr val="3366FF"/>
                </a:solidFill>
              </a:rPr>
              <a:t> </a:t>
            </a:r>
            <a:r>
              <a:rPr lang="en-US" sz="7200" dirty="0" smtClean="0">
                <a:solidFill>
                  <a:schemeClr val="accent2">
                    <a:lumMod val="50000"/>
                  </a:schemeClr>
                </a:solidFill>
              </a:rPr>
              <a:t>: </a:t>
            </a:r>
            <a:r>
              <a:rPr lang="en-US" sz="7200" dirty="0">
                <a:solidFill>
                  <a:schemeClr val="accent2">
                    <a:lumMod val="50000"/>
                  </a:schemeClr>
                </a:solidFill>
              </a:rPr>
              <a:t>October to November </a:t>
            </a:r>
          </a:p>
          <a:p>
            <a:endParaRPr lang="en-US" sz="7200" b="1" dirty="0" smtClean="0">
              <a:solidFill>
                <a:schemeClr val="accent2">
                  <a:lumMod val="50000"/>
                </a:schemeClr>
              </a:solidFill>
            </a:endParaRPr>
          </a:p>
          <a:p>
            <a:pPr marL="0" lvl="0" indent="0">
              <a:buNone/>
            </a:pPr>
            <a:endParaRPr lang="en-US" sz="7200" b="1" dirty="0" smtClean="0">
              <a:solidFill>
                <a:schemeClr val="accent2">
                  <a:lumMod val="50000"/>
                </a:schemeClr>
              </a:solidFill>
            </a:endParaRPr>
          </a:p>
          <a:p>
            <a:pPr marL="0" lvl="0" indent="0">
              <a:buNone/>
            </a:pPr>
            <a:endParaRPr lang="en-US" sz="7200" b="1" dirty="0">
              <a:solidFill>
                <a:schemeClr val="accent2">
                  <a:lumMod val="50000"/>
                </a:schemeClr>
              </a:solidFill>
            </a:endParaRPr>
          </a:p>
          <a:p>
            <a:pPr marL="0" lvl="0" indent="0">
              <a:buNone/>
            </a:pPr>
            <a:endParaRPr lang="en-US" sz="7200" b="1" dirty="0" smtClean="0">
              <a:solidFill>
                <a:schemeClr val="accent2">
                  <a:lumMod val="50000"/>
                </a:schemeClr>
              </a:solidFill>
            </a:endParaRPr>
          </a:p>
          <a:p>
            <a:pPr marL="0" lvl="0" indent="0">
              <a:buNone/>
            </a:pPr>
            <a:endParaRPr lang="en-US" sz="7200" b="1" dirty="0">
              <a:solidFill>
                <a:schemeClr val="accent2">
                  <a:lumMod val="50000"/>
                </a:schemeClr>
              </a:solidFill>
            </a:endParaRPr>
          </a:p>
          <a:p>
            <a:pPr marL="0" lvl="0" indent="0">
              <a:buNone/>
            </a:pPr>
            <a:endParaRPr lang="en-US" sz="7200" b="1" dirty="0" smtClean="0">
              <a:solidFill>
                <a:schemeClr val="accent2">
                  <a:lumMod val="50000"/>
                </a:schemeClr>
              </a:solidFill>
            </a:endParaRPr>
          </a:p>
          <a:p>
            <a:pPr marL="0" lvl="0" indent="0">
              <a:buNone/>
            </a:pPr>
            <a:r>
              <a:rPr lang="en-US" sz="7200" b="1" dirty="0" smtClean="0">
                <a:solidFill>
                  <a:schemeClr val="accent2">
                    <a:lumMod val="50000"/>
                  </a:schemeClr>
                </a:solidFill>
              </a:rPr>
              <a:t> </a:t>
            </a:r>
            <a:endParaRPr lang="en-US" sz="6400" dirty="0" smtClean="0">
              <a:solidFill>
                <a:schemeClr val="accent2">
                  <a:lumMod val="50000"/>
                </a:schemeClr>
              </a:solidFill>
            </a:endParaRPr>
          </a:p>
          <a:p>
            <a:pPr marL="0" indent="0">
              <a:buNone/>
            </a:pPr>
            <a:endParaRPr lang="en-US" sz="6400" dirty="0" smtClean="0">
              <a:solidFill>
                <a:schemeClr val="accent2">
                  <a:lumMod val="50000"/>
                </a:schemeClr>
              </a:solidFill>
            </a:endParaRPr>
          </a:p>
          <a:p>
            <a:pPr marL="0" indent="0">
              <a:buNone/>
            </a:pPr>
            <a:endParaRPr lang="en-US" sz="6400" dirty="0" smtClean="0">
              <a:solidFill>
                <a:schemeClr val="accent2">
                  <a:lumMod val="50000"/>
                </a:schemeClr>
              </a:solidFill>
            </a:endParaRPr>
          </a:p>
          <a:p>
            <a:pPr marL="0" indent="0">
              <a:buNone/>
            </a:pPr>
            <a:r>
              <a:rPr lang="en-US" sz="6400" dirty="0" smtClean="0">
                <a:solidFill>
                  <a:schemeClr val="accent2">
                    <a:lumMod val="50000"/>
                  </a:schemeClr>
                </a:solidFill>
              </a:rPr>
              <a:t>  </a:t>
            </a:r>
          </a:p>
          <a:p>
            <a:pPr marL="0" indent="0">
              <a:buNone/>
            </a:pPr>
            <a:r>
              <a:rPr lang="en-US" dirty="0">
                <a:solidFill>
                  <a:schemeClr val="accent2">
                    <a:lumMod val="50000"/>
                  </a:schemeClr>
                </a:solidFill>
              </a:rPr>
              <a:t> </a:t>
            </a:r>
            <a:r>
              <a:rPr lang="en-US" dirty="0" smtClean="0">
                <a:solidFill>
                  <a:schemeClr val="accent2">
                    <a:lumMod val="50000"/>
                  </a:schemeClr>
                </a:solidFill>
              </a:rPr>
              <a:t>  </a:t>
            </a:r>
            <a:endParaRPr lang="en-US" dirty="0">
              <a:solidFill>
                <a:schemeClr val="accent2">
                  <a:lumMod val="50000"/>
                </a:schemeClr>
              </a:solidFill>
            </a:endParaRPr>
          </a:p>
          <a:p>
            <a:endParaRPr lang="en-US" dirty="0" smtClean="0">
              <a:solidFill>
                <a:schemeClr val="accent2">
                  <a:lumMod val="50000"/>
                </a:schemeClr>
              </a:solidFill>
            </a:endParaRPr>
          </a:p>
          <a:p>
            <a:endParaRPr lang="en-US" dirty="0" smtClean="0">
              <a:solidFill>
                <a:schemeClr val="accent2">
                  <a:lumMod val="50000"/>
                </a:schemeClr>
              </a:solidFill>
            </a:endParaRPr>
          </a:p>
          <a:p>
            <a:endParaRPr lang="en-US" dirty="0">
              <a:solidFill>
                <a:schemeClr val="accent2">
                  <a:lumMod val="50000"/>
                </a:schemeClr>
              </a:solidFill>
            </a:endParaRPr>
          </a:p>
          <a:p>
            <a:endParaRPr lang="en-US" dirty="0">
              <a:solidFill>
                <a:schemeClr val="accent2">
                  <a:lumMod val="50000"/>
                </a:schemeClr>
              </a:solidFill>
            </a:endParaRPr>
          </a:p>
        </p:txBody>
      </p:sp>
      <p:graphicFrame>
        <p:nvGraphicFramePr>
          <p:cNvPr id="4" name="Object 3">
            <a:hlinkClick r:id="" action="ppaction://ole?verb=0"/>
          </p:cNvPr>
          <p:cNvGraphicFramePr>
            <a:graphicFrameLocks noChangeAspect="1"/>
          </p:cNvGraphicFramePr>
          <p:nvPr>
            <p:extLst>
              <p:ext uri="{D42A27DB-BD31-4B8C-83A1-F6EECF244321}">
                <p14:modId xmlns:p14="http://schemas.microsoft.com/office/powerpoint/2010/main" val="1127658547"/>
              </p:ext>
            </p:extLst>
          </p:nvPr>
        </p:nvGraphicFramePr>
        <p:xfrm>
          <a:off x="8273778" y="5048767"/>
          <a:ext cx="3323648" cy="1313645"/>
        </p:xfrm>
        <a:graphic>
          <a:graphicData uri="http://schemas.openxmlformats.org/presentationml/2006/ole">
            <mc:AlternateContent xmlns:mc="http://schemas.openxmlformats.org/markup-compatibility/2006">
              <mc:Choice xmlns:v="urn:schemas-microsoft-com:vml" Requires="v">
                <p:oleObj spid="_x0000_s1542" name="Presentation" r:id="rId3" imgW="3956134" imgH="2225103" progId="PowerPoint.Show.12">
                  <p:embed/>
                </p:oleObj>
              </mc:Choice>
              <mc:Fallback>
                <p:oleObj name="Presentation" r:id="rId3" imgW="3956134" imgH="2225103" progId="PowerPoint.Show.12">
                  <p:embed/>
                  <p:pic>
                    <p:nvPicPr>
                      <p:cNvPr id="0" name=""/>
                      <p:cNvPicPr/>
                      <p:nvPr/>
                    </p:nvPicPr>
                    <p:blipFill>
                      <a:blip r:embed="rId4"/>
                      <a:stretch>
                        <a:fillRect/>
                      </a:stretch>
                    </p:blipFill>
                    <p:spPr>
                      <a:xfrm>
                        <a:off x="8273778" y="5048767"/>
                        <a:ext cx="3323648" cy="1313645"/>
                      </a:xfrm>
                      <a:prstGeom prst="rect">
                        <a:avLst/>
                      </a:prstGeom>
                    </p:spPr>
                  </p:pic>
                </p:oleObj>
              </mc:Fallback>
            </mc:AlternateContent>
          </a:graphicData>
        </a:graphic>
      </p:graphicFrame>
    </p:spTree>
    <p:extLst>
      <p:ext uri="{BB962C8B-B14F-4D97-AF65-F5344CB8AC3E}">
        <p14:creationId xmlns:p14="http://schemas.microsoft.com/office/powerpoint/2010/main" val="20166096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7887" y="90152"/>
            <a:ext cx="10193628" cy="1784365"/>
          </a:xfrm>
        </p:spPr>
        <p:txBody>
          <a:bodyPr/>
          <a:lstStyle/>
          <a:p>
            <a:r>
              <a:rPr lang="en-US" sz="2400" b="1" dirty="0" smtClean="0">
                <a:solidFill>
                  <a:srgbClr val="0070C0"/>
                </a:solidFill>
              </a:rPr>
              <a:t/>
            </a:r>
            <a:br>
              <a:rPr lang="en-US" sz="2400" b="1" dirty="0" smtClean="0">
                <a:solidFill>
                  <a:srgbClr val="0070C0"/>
                </a:solidFill>
              </a:rPr>
            </a:br>
            <a:r>
              <a:rPr lang="en-US" sz="2400" b="1" dirty="0" smtClean="0">
                <a:solidFill>
                  <a:srgbClr val="0070C0"/>
                </a:solidFill>
              </a:rPr>
              <a:t>3 - Optimization/Speed </a:t>
            </a:r>
            <a:r>
              <a:rPr lang="en-US" sz="2400" b="1" dirty="0">
                <a:solidFill>
                  <a:srgbClr val="0070C0"/>
                </a:solidFill>
              </a:rPr>
              <a:t>effort </a:t>
            </a:r>
            <a:r>
              <a:rPr lang="en-US" sz="2400" b="1" dirty="0" smtClean="0">
                <a:solidFill>
                  <a:srgbClr val="0070C0"/>
                </a:solidFill>
              </a:rPr>
              <a:t>done</a:t>
            </a:r>
            <a:r>
              <a:rPr lang="en-US" sz="2400" b="1" dirty="0">
                <a:solidFill>
                  <a:srgbClr val="0070C0"/>
                </a:solidFill>
              </a:rPr>
              <a:t/>
            </a:r>
            <a:br>
              <a:rPr lang="en-US" sz="2400" b="1" dirty="0">
                <a:solidFill>
                  <a:srgbClr val="0070C0"/>
                </a:solidFill>
              </a:rPr>
            </a:br>
            <a:r>
              <a:rPr lang="en-US" sz="2400" b="1" dirty="0" smtClean="0">
                <a:solidFill>
                  <a:srgbClr val="0070C0"/>
                </a:solidFill>
              </a:rPr>
              <a:t/>
            </a:r>
            <a:br>
              <a:rPr lang="en-US" sz="2400" b="1" dirty="0" smtClean="0">
                <a:solidFill>
                  <a:srgbClr val="0070C0"/>
                </a:solidFill>
              </a:rPr>
            </a:br>
            <a:endParaRPr lang="en-US" sz="2400" dirty="0"/>
          </a:p>
        </p:txBody>
      </p:sp>
      <p:sp>
        <p:nvSpPr>
          <p:cNvPr id="3" name="Content Placeholder 2"/>
          <p:cNvSpPr>
            <a:spLocks noGrp="1"/>
          </p:cNvSpPr>
          <p:nvPr>
            <p:ph idx="1"/>
          </p:nvPr>
        </p:nvSpPr>
        <p:spPr>
          <a:xfrm>
            <a:off x="1146220" y="540914"/>
            <a:ext cx="10335295" cy="4900796"/>
          </a:xfrm>
        </p:spPr>
        <p:txBody>
          <a:bodyPr/>
          <a:lstStyle/>
          <a:p>
            <a:pPr marL="0" indent="0">
              <a:buNone/>
            </a:pPr>
            <a:endParaRPr lang="en-US" sz="1700" dirty="0"/>
          </a:p>
          <a:p>
            <a:pPr marL="0" indent="0">
              <a:buNone/>
            </a:pPr>
            <a:r>
              <a:rPr lang="en-US" sz="1700" b="1" dirty="0" smtClean="0">
                <a:solidFill>
                  <a:srgbClr val="3366FF"/>
                </a:solidFill>
              </a:rPr>
              <a:t>Activity : </a:t>
            </a:r>
            <a:r>
              <a:rPr lang="en-US" sz="1700" dirty="0" smtClean="0">
                <a:solidFill>
                  <a:schemeClr val="accent2">
                    <a:lumMod val="50000"/>
                  </a:schemeClr>
                </a:solidFill>
              </a:rPr>
              <a:t>I </a:t>
            </a:r>
            <a:r>
              <a:rPr lang="en-US" sz="1700" dirty="0">
                <a:solidFill>
                  <a:schemeClr val="accent2">
                    <a:lumMod val="50000"/>
                  </a:schemeClr>
                </a:solidFill>
              </a:rPr>
              <a:t>worked on the optimization of the DP-00-IE-SEARS_VEND_PACK_LOC </a:t>
            </a:r>
            <a:r>
              <a:rPr lang="en-US" sz="1700" dirty="0" smtClean="0">
                <a:solidFill>
                  <a:schemeClr val="accent2">
                    <a:lumMod val="50000"/>
                  </a:schemeClr>
                </a:solidFill>
              </a:rPr>
              <a:t>, I have did analysis of the whole process and </a:t>
            </a:r>
            <a:r>
              <a:rPr lang="en-US" sz="1700" dirty="0" err="1" smtClean="0">
                <a:solidFill>
                  <a:schemeClr val="accent2">
                    <a:lumMod val="50000"/>
                  </a:schemeClr>
                </a:solidFill>
              </a:rPr>
              <a:t>finded</a:t>
            </a:r>
            <a:r>
              <a:rPr lang="en-US" sz="1700" dirty="0" smtClean="0">
                <a:solidFill>
                  <a:schemeClr val="accent2">
                    <a:lumMod val="50000"/>
                  </a:schemeClr>
                </a:solidFill>
              </a:rPr>
              <a:t> out code which can be process separately and earlier also the technical changes required.</a:t>
            </a:r>
            <a:endParaRPr lang="en-US" sz="1700" b="1" dirty="0">
              <a:solidFill>
                <a:schemeClr val="accent2">
                  <a:lumMod val="50000"/>
                </a:schemeClr>
              </a:solidFill>
            </a:endParaRPr>
          </a:p>
          <a:p>
            <a:pPr marL="0" indent="0">
              <a:buNone/>
            </a:pPr>
            <a:r>
              <a:rPr lang="en-US" sz="1700" b="1" dirty="0" smtClean="0">
                <a:solidFill>
                  <a:srgbClr val="3366FF"/>
                </a:solidFill>
              </a:rPr>
              <a:t>Reviewed by                </a:t>
            </a:r>
            <a:r>
              <a:rPr lang="en-US" sz="1700" dirty="0" smtClean="0">
                <a:solidFill>
                  <a:schemeClr val="accent2">
                    <a:lumMod val="50000"/>
                  </a:schemeClr>
                </a:solidFill>
              </a:rPr>
              <a:t>:</a:t>
            </a:r>
            <a:r>
              <a:rPr lang="en-US" sz="1700" b="1" dirty="0" smtClean="0">
                <a:solidFill>
                  <a:schemeClr val="accent2">
                    <a:lumMod val="50000"/>
                  </a:schemeClr>
                </a:solidFill>
              </a:rPr>
              <a:t> </a:t>
            </a:r>
            <a:r>
              <a:rPr lang="en-US" sz="1700" dirty="0" smtClean="0">
                <a:solidFill>
                  <a:schemeClr val="accent2">
                    <a:lumMod val="50000"/>
                  </a:schemeClr>
                </a:solidFill>
              </a:rPr>
              <a:t>Terry and Jim</a:t>
            </a:r>
          </a:p>
          <a:p>
            <a:pPr marL="0" indent="0">
              <a:buNone/>
            </a:pPr>
            <a:r>
              <a:rPr lang="en-US" sz="1700" b="1" dirty="0">
                <a:solidFill>
                  <a:srgbClr val="3366FF"/>
                </a:solidFill>
              </a:rPr>
              <a:t>Performance Benefit  </a:t>
            </a:r>
            <a:r>
              <a:rPr lang="en-US" sz="1700" dirty="0">
                <a:solidFill>
                  <a:schemeClr val="accent2">
                    <a:lumMod val="50000"/>
                  </a:schemeClr>
                </a:solidFill>
              </a:rPr>
              <a:t>: 41 minutes</a:t>
            </a:r>
          </a:p>
          <a:p>
            <a:pPr marL="0" indent="0">
              <a:buNone/>
            </a:pPr>
            <a:endParaRPr lang="en-US" sz="1200" b="1" dirty="0" smtClean="0">
              <a:solidFill>
                <a:srgbClr val="3366FF"/>
              </a:solidFill>
            </a:endParaRPr>
          </a:p>
          <a:p>
            <a:pPr marL="0" indent="0">
              <a:buNone/>
            </a:pPr>
            <a:r>
              <a:rPr lang="en-US" sz="1700" b="1" dirty="0" smtClean="0">
                <a:solidFill>
                  <a:srgbClr val="3366FF"/>
                </a:solidFill>
              </a:rPr>
              <a:t>Work Efforts : </a:t>
            </a:r>
            <a:r>
              <a:rPr lang="en-US" sz="1700" dirty="0" smtClean="0">
                <a:solidFill>
                  <a:schemeClr val="accent2">
                    <a:lumMod val="50000"/>
                  </a:schemeClr>
                </a:solidFill>
              </a:rPr>
              <a:t>All </a:t>
            </a:r>
            <a:r>
              <a:rPr lang="en-US" sz="1700" dirty="0">
                <a:solidFill>
                  <a:schemeClr val="accent2">
                    <a:lumMod val="50000"/>
                  </a:schemeClr>
                </a:solidFill>
              </a:rPr>
              <a:t>the changes was technical </a:t>
            </a:r>
            <a:r>
              <a:rPr lang="en-US" sz="1700" dirty="0" smtClean="0">
                <a:solidFill>
                  <a:schemeClr val="accent2">
                    <a:lumMod val="50000"/>
                  </a:schemeClr>
                </a:solidFill>
              </a:rPr>
              <a:t>changes as well as scheduling changes. The change given 40 minutes if the performance benefit in</a:t>
            </a:r>
          </a:p>
          <a:p>
            <a:pPr marL="0" indent="0">
              <a:buNone/>
            </a:pPr>
            <a:r>
              <a:rPr lang="en-US" sz="1700" b="1" dirty="0" smtClean="0">
                <a:solidFill>
                  <a:schemeClr val="accent2">
                    <a:lumMod val="50000"/>
                  </a:schemeClr>
                </a:solidFill>
              </a:rPr>
              <a:t>Test environment. Changes have been reviewed by Jim and asked to put deployment on the hold.  I have put all the work efforts from my side.</a:t>
            </a:r>
          </a:p>
          <a:p>
            <a:pPr marL="0" lvl="0" indent="0">
              <a:buNone/>
            </a:pPr>
            <a:endParaRPr lang="en-US" sz="1200" b="1" dirty="0" smtClean="0">
              <a:solidFill>
                <a:srgbClr val="3366FF"/>
              </a:solidFill>
            </a:endParaRPr>
          </a:p>
          <a:p>
            <a:pPr marL="0" lvl="0" indent="0">
              <a:buNone/>
            </a:pPr>
            <a:r>
              <a:rPr lang="en-US" sz="1700" b="1" dirty="0" smtClean="0">
                <a:solidFill>
                  <a:srgbClr val="3366FF"/>
                </a:solidFill>
              </a:rPr>
              <a:t>Impact :  </a:t>
            </a:r>
            <a:r>
              <a:rPr lang="en-US" sz="1700" b="1" dirty="0">
                <a:solidFill>
                  <a:schemeClr val="accent2">
                    <a:lumMod val="50000"/>
                  </a:schemeClr>
                </a:solidFill>
              </a:rPr>
              <a:t>As DP-00-SEARS_VEND_PAC_LOC job will completed before 40 minutes. Obviously successors would have huge impact of this on their run time</a:t>
            </a:r>
            <a:r>
              <a:rPr lang="en-US" sz="1700" b="1" dirty="0" smtClean="0">
                <a:solidFill>
                  <a:schemeClr val="accent2">
                    <a:lumMod val="50000"/>
                  </a:schemeClr>
                </a:solidFill>
              </a:rPr>
              <a:t>.</a:t>
            </a:r>
          </a:p>
          <a:p>
            <a:pPr marL="0" lvl="0" indent="0">
              <a:buNone/>
            </a:pPr>
            <a:endParaRPr lang="en-US" sz="1200" b="1" dirty="0" smtClean="0">
              <a:solidFill>
                <a:schemeClr val="accent2">
                  <a:lumMod val="50000"/>
                </a:schemeClr>
              </a:solidFill>
            </a:endParaRPr>
          </a:p>
          <a:p>
            <a:pPr marL="0" indent="0">
              <a:buNone/>
            </a:pPr>
            <a:r>
              <a:rPr lang="en-US" sz="1700" b="1" dirty="0" smtClean="0">
                <a:solidFill>
                  <a:srgbClr val="3366FF"/>
                </a:solidFill>
              </a:rPr>
              <a:t>Time </a:t>
            </a:r>
            <a:r>
              <a:rPr lang="en-US" sz="1700" b="1" dirty="0">
                <a:solidFill>
                  <a:srgbClr val="3366FF"/>
                </a:solidFill>
              </a:rPr>
              <a:t>Period </a:t>
            </a:r>
            <a:r>
              <a:rPr lang="en-US" sz="1700" dirty="0" smtClean="0">
                <a:solidFill>
                  <a:schemeClr val="accent2">
                    <a:lumMod val="50000"/>
                  </a:schemeClr>
                </a:solidFill>
              </a:rPr>
              <a:t>: </a:t>
            </a:r>
            <a:r>
              <a:rPr lang="en-US" sz="1700" dirty="0">
                <a:solidFill>
                  <a:schemeClr val="accent2">
                    <a:lumMod val="50000"/>
                  </a:schemeClr>
                </a:solidFill>
              </a:rPr>
              <a:t>November to January</a:t>
            </a:r>
          </a:p>
          <a:p>
            <a:pPr marL="0" lvl="0" indent="0">
              <a:buNone/>
            </a:pPr>
            <a:endParaRPr lang="en-US" sz="1700" b="1" dirty="0" smtClean="0">
              <a:solidFill>
                <a:schemeClr val="accent2">
                  <a:lumMod val="50000"/>
                </a:schemeClr>
              </a:solidFill>
            </a:endParaRPr>
          </a:p>
          <a:p>
            <a:pPr marL="0" lvl="0" indent="0">
              <a:buNone/>
            </a:pPr>
            <a:endParaRPr lang="en-US" sz="1700" b="1" dirty="0">
              <a:solidFill>
                <a:schemeClr val="accent2">
                  <a:lumMod val="50000"/>
                </a:schemeClr>
              </a:solidFill>
            </a:endParaRPr>
          </a:p>
          <a:p>
            <a:pPr marL="0" indent="0">
              <a:buNone/>
            </a:pPr>
            <a:endParaRPr lang="en-US" sz="1700" dirty="0"/>
          </a:p>
        </p:txBody>
      </p:sp>
    </p:spTree>
    <p:extLst>
      <p:ext uri="{BB962C8B-B14F-4D97-AF65-F5344CB8AC3E}">
        <p14:creationId xmlns:p14="http://schemas.microsoft.com/office/powerpoint/2010/main" val="123038187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485416"/>
            <a:ext cx="10178322" cy="1492132"/>
          </a:xfrm>
        </p:spPr>
        <p:txBody>
          <a:bodyPr/>
          <a:lstStyle/>
          <a:p>
            <a:r>
              <a:rPr lang="en-US" sz="2400" b="1" dirty="0" smtClean="0">
                <a:solidFill>
                  <a:srgbClr val="0070C0"/>
                </a:solidFill>
              </a:rPr>
              <a:t>4 - Teradata </a:t>
            </a:r>
            <a:r>
              <a:rPr lang="en-US" sz="2400" b="1" dirty="0">
                <a:solidFill>
                  <a:srgbClr val="0070C0"/>
                </a:solidFill>
              </a:rPr>
              <a:t>transformation</a:t>
            </a:r>
          </a:p>
        </p:txBody>
      </p:sp>
      <p:sp>
        <p:nvSpPr>
          <p:cNvPr id="3" name="Content Placeholder 2"/>
          <p:cNvSpPr>
            <a:spLocks noGrp="1"/>
          </p:cNvSpPr>
          <p:nvPr>
            <p:ph idx="1"/>
          </p:nvPr>
        </p:nvSpPr>
        <p:spPr>
          <a:xfrm>
            <a:off x="1251677" y="991674"/>
            <a:ext cx="11060525" cy="4849284"/>
          </a:xfrm>
        </p:spPr>
        <p:txBody>
          <a:bodyPr/>
          <a:lstStyle/>
          <a:p>
            <a:pPr marL="0" indent="0">
              <a:buNone/>
            </a:pPr>
            <a:r>
              <a:rPr lang="en-US" sz="1700" b="1" dirty="0">
                <a:solidFill>
                  <a:srgbClr val="3366FF"/>
                </a:solidFill>
              </a:rPr>
              <a:t>Activity </a:t>
            </a:r>
            <a:r>
              <a:rPr lang="en-US" sz="1700" b="1" dirty="0" smtClean="0">
                <a:solidFill>
                  <a:srgbClr val="3366FF"/>
                </a:solidFill>
              </a:rPr>
              <a:t>: </a:t>
            </a:r>
            <a:r>
              <a:rPr lang="en-US" sz="1700" dirty="0" smtClean="0">
                <a:solidFill>
                  <a:schemeClr val="accent2">
                    <a:lumMod val="50000"/>
                  </a:schemeClr>
                </a:solidFill>
              </a:rPr>
              <a:t>Due to cost issue the Teradata will be eliminated by this May. We need to eliminate dependency on Teradata for IDRP System.</a:t>
            </a:r>
            <a:r>
              <a:rPr lang="en-US" sz="1700" dirty="0">
                <a:solidFill>
                  <a:schemeClr val="accent2">
                    <a:lumMod val="50000"/>
                  </a:schemeClr>
                </a:solidFill>
              </a:rPr>
              <a:t> </a:t>
            </a:r>
            <a:r>
              <a:rPr lang="en-US" sz="1700" dirty="0" smtClean="0">
                <a:solidFill>
                  <a:schemeClr val="accent2">
                    <a:lumMod val="50000"/>
                  </a:schemeClr>
                </a:solidFill>
              </a:rPr>
              <a:t>I </a:t>
            </a:r>
            <a:r>
              <a:rPr lang="en-US" sz="1700" dirty="0">
                <a:solidFill>
                  <a:schemeClr val="accent2">
                    <a:lumMod val="50000"/>
                  </a:schemeClr>
                </a:solidFill>
              </a:rPr>
              <a:t>worked on Teradata transformation project with L4.Here I found all the scripts and processing which are using Teradata data for </a:t>
            </a:r>
            <a:r>
              <a:rPr lang="en-US" sz="1700" dirty="0" smtClean="0">
                <a:solidFill>
                  <a:schemeClr val="accent2">
                    <a:lumMod val="50000"/>
                  </a:schemeClr>
                </a:solidFill>
              </a:rPr>
              <a:t>processing.</a:t>
            </a:r>
          </a:p>
          <a:p>
            <a:pPr marL="0" indent="0">
              <a:buNone/>
            </a:pPr>
            <a:r>
              <a:rPr lang="en-US" sz="1700" b="1" dirty="0" smtClean="0">
                <a:solidFill>
                  <a:srgbClr val="3366FF"/>
                </a:solidFill>
              </a:rPr>
              <a:t>Reviewed </a:t>
            </a:r>
            <a:r>
              <a:rPr lang="en-US" sz="1700" b="1" dirty="0">
                <a:solidFill>
                  <a:srgbClr val="3366FF"/>
                </a:solidFill>
              </a:rPr>
              <a:t>by               </a:t>
            </a:r>
            <a:r>
              <a:rPr lang="en-US" sz="1700" dirty="0">
                <a:solidFill>
                  <a:schemeClr val="accent2">
                    <a:lumMod val="50000"/>
                  </a:schemeClr>
                </a:solidFill>
              </a:rPr>
              <a:t>: Maureen</a:t>
            </a:r>
            <a:r>
              <a:rPr lang="en-US" sz="1700" dirty="0" smtClean="0">
                <a:solidFill>
                  <a:schemeClr val="accent2">
                    <a:lumMod val="50000"/>
                  </a:schemeClr>
                </a:solidFill>
              </a:rPr>
              <a:t>, </a:t>
            </a:r>
            <a:r>
              <a:rPr lang="en-US" sz="1700" dirty="0" err="1" smtClean="0">
                <a:solidFill>
                  <a:schemeClr val="accent2">
                    <a:lumMod val="50000"/>
                  </a:schemeClr>
                </a:solidFill>
              </a:rPr>
              <a:t>Terry,Jim</a:t>
            </a:r>
            <a:endParaRPr lang="en-US" sz="1700" dirty="0">
              <a:solidFill>
                <a:schemeClr val="accent2">
                  <a:lumMod val="50000"/>
                </a:schemeClr>
              </a:solidFill>
            </a:endParaRPr>
          </a:p>
          <a:p>
            <a:pPr marL="0" indent="0">
              <a:buNone/>
            </a:pPr>
            <a:r>
              <a:rPr lang="en-US" sz="1700" b="1" dirty="0">
                <a:solidFill>
                  <a:srgbClr val="3366FF"/>
                </a:solidFill>
              </a:rPr>
              <a:t>Performance Benefit </a:t>
            </a:r>
            <a:r>
              <a:rPr lang="en-US" sz="1700" dirty="0">
                <a:solidFill>
                  <a:schemeClr val="accent2">
                    <a:lumMod val="50000"/>
                  </a:schemeClr>
                </a:solidFill>
              </a:rPr>
              <a:t>: </a:t>
            </a:r>
            <a:r>
              <a:rPr lang="en-US" sz="1700" dirty="0" smtClean="0">
                <a:solidFill>
                  <a:schemeClr val="accent2">
                    <a:lumMod val="50000"/>
                  </a:schemeClr>
                </a:solidFill>
              </a:rPr>
              <a:t>The hectic </a:t>
            </a:r>
            <a:r>
              <a:rPr lang="en-US" sz="1700" dirty="0">
                <a:solidFill>
                  <a:schemeClr val="accent2">
                    <a:lumMod val="50000"/>
                  </a:schemeClr>
                </a:solidFill>
              </a:rPr>
              <a:t>work</a:t>
            </a:r>
            <a:r>
              <a:rPr lang="en-US" sz="1700" dirty="0" smtClean="0">
                <a:solidFill>
                  <a:schemeClr val="accent2">
                    <a:lumMod val="50000"/>
                  </a:schemeClr>
                </a:solidFill>
              </a:rPr>
              <a:t> of identifying the </a:t>
            </a:r>
            <a:r>
              <a:rPr lang="en-US" sz="1700" dirty="0" err="1" smtClean="0">
                <a:solidFill>
                  <a:schemeClr val="accent2">
                    <a:lumMod val="50000"/>
                  </a:schemeClr>
                </a:solidFill>
              </a:rPr>
              <a:t>terdaata</a:t>
            </a:r>
            <a:r>
              <a:rPr lang="en-US" sz="1700" dirty="0" smtClean="0">
                <a:solidFill>
                  <a:schemeClr val="accent2">
                    <a:lumMod val="50000"/>
                  </a:schemeClr>
                </a:solidFill>
              </a:rPr>
              <a:t> data has been done. We performed half step towards 		    elimination</a:t>
            </a:r>
            <a:endParaRPr lang="en-US" sz="1700" b="1" dirty="0" smtClean="0">
              <a:solidFill>
                <a:srgbClr val="3366FF"/>
              </a:solidFill>
            </a:endParaRPr>
          </a:p>
          <a:p>
            <a:pPr marL="0" indent="0">
              <a:buNone/>
            </a:pPr>
            <a:endParaRPr lang="en-US" sz="1200" b="1" dirty="0" smtClean="0">
              <a:solidFill>
                <a:srgbClr val="3366FF"/>
              </a:solidFill>
            </a:endParaRPr>
          </a:p>
          <a:p>
            <a:pPr marL="0" indent="0">
              <a:buNone/>
            </a:pPr>
            <a:r>
              <a:rPr lang="en-US" sz="1700" b="1" dirty="0" smtClean="0">
                <a:solidFill>
                  <a:srgbClr val="3366FF"/>
                </a:solidFill>
              </a:rPr>
              <a:t>Work Efforts </a:t>
            </a:r>
            <a:r>
              <a:rPr lang="en-US" sz="1700" dirty="0" smtClean="0">
                <a:solidFill>
                  <a:schemeClr val="accent2">
                    <a:lumMod val="50000"/>
                  </a:schemeClr>
                </a:solidFill>
              </a:rPr>
              <a:t>: </a:t>
            </a:r>
            <a:r>
              <a:rPr lang="en-US" sz="1700" dirty="0">
                <a:solidFill>
                  <a:schemeClr val="accent2">
                    <a:lumMod val="50000"/>
                  </a:schemeClr>
                </a:solidFill>
              </a:rPr>
              <a:t>Identifying </a:t>
            </a:r>
            <a:r>
              <a:rPr lang="en-US" sz="1700" dirty="0" smtClean="0">
                <a:solidFill>
                  <a:schemeClr val="accent2">
                    <a:lumMod val="50000"/>
                  </a:schemeClr>
                </a:solidFill>
              </a:rPr>
              <a:t>the Teradata scripts was not easy . I created the automated script which will grep the TDUTIL/TERADATA/TERADATA_USER in the whole /</a:t>
            </a:r>
            <a:r>
              <a:rPr lang="en-US" sz="1700" dirty="0" err="1" smtClean="0">
                <a:solidFill>
                  <a:schemeClr val="accent2">
                    <a:lumMod val="50000"/>
                  </a:schemeClr>
                </a:solidFill>
              </a:rPr>
              <a:t>appl</a:t>
            </a:r>
            <a:r>
              <a:rPr lang="en-US" sz="1700" dirty="0" smtClean="0">
                <a:solidFill>
                  <a:schemeClr val="accent2">
                    <a:lumMod val="50000"/>
                  </a:schemeClr>
                </a:solidFill>
              </a:rPr>
              <a:t>/</a:t>
            </a:r>
            <a:r>
              <a:rPr lang="en-US" sz="1700" dirty="0" err="1" smtClean="0">
                <a:solidFill>
                  <a:schemeClr val="accent2">
                    <a:lumMod val="50000"/>
                  </a:schemeClr>
                </a:solidFill>
              </a:rPr>
              <a:t>hdidrp</a:t>
            </a:r>
            <a:r>
              <a:rPr lang="en-US" sz="1700" dirty="0" smtClean="0">
                <a:solidFill>
                  <a:schemeClr val="accent2">
                    <a:lumMod val="50000"/>
                  </a:schemeClr>
                </a:solidFill>
              </a:rPr>
              <a:t>/.  I got the 50 scripts , I searched those script in </a:t>
            </a:r>
            <a:r>
              <a:rPr lang="en-US" sz="1700" dirty="0">
                <a:solidFill>
                  <a:schemeClr val="accent2">
                    <a:lumMod val="50000"/>
                  </a:schemeClr>
                </a:solidFill>
              </a:rPr>
              <a:t>logs to fin out actual usable script</a:t>
            </a:r>
            <a:r>
              <a:rPr lang="en-US" sz="1700" dirty="0" smtClean="0">
                <a:solidFill>
                  <a:schemeClr val="accent2">
                    <a:lumMod val="50000"/>
                  </a:schemeClr>
                </a:solidFill>
              </a:rPr>
              <a:t>. Then </a:t>
            </a:r>
            <a:r>
              <a:rPr lang="en-US" sz="1700" dirty="0">
                <a:solidFill>
                  <a:schemeClr val="accent2">
                    <a:lumMod val="50000"/>
                  </a:schemeClr>
                </a:solidFill>
              </a:rPr>
              <a:t>identified the job name and the table from which Teradata is using data- </a:t>
            </a:r>
            <a:r>
              <a:rPr lang="en-US" sz="1700" dirty="0" smtClean="0">
                <a:solidFill>
                  <a:schemeClr val="accent2">
                    <a:lumMod val="50000"/>
                  </a:schemeClr>
                </a:solidFill>
              </a:rPr>
              <a:t>source </a:t>
            </a:r>
            <a:r>
              <a:rPr lang="en-US" sz="1700" dirty="0">
                <a:solidFill>
                  <a:schemeClr val="accent2">
                    <a:lumMod val="50000"/>
                  </a:schemeClr>
                </a:solidFill>
              </a:rPr>
              <a:t>input tables.</a:t>
            </a:r>
          </a:p>
          <a:p>
            <a:pPr marL="0" lvl="0" indent="0">
              <a:buNone/>
            </a:pPr>
            <a:endParaRPr lang="en-US" sz="1200" b="1" dirty="0" smtClean="0">
              <a:solidFill>
                <a:srgbClr val="3366FF"/>
              </a:solidFill>
            </a:endParaRPr>
          </a:p>
          <a:p>
            <a:pPr marL="0" lvl="0" indent="0">
              <a:buNone/>
            </a:pPr>
            <a:r>
              <a:rPr lang="en-US" sz="1700" b="1" dirty="0" smtClean="0">
                <a:solidFill>
                  <a:srgbClr val="3366FF"/>
                </a:solidFill>
              </a:rPr>
              <a:t>Impact : </a:t>
            </a:r>
            <a:r>
              <a:rPr lang="en-US" sz="1700" b="1" dirty="0">
                <a:solidFill>
                  <a:schemeClr val="accent2">
                    <a:lumMod val="50000"/>
                  </a:schemeClr>
                </a:solidFill>
              </a:rPr>
              <a:t>The elimination activity is on high priority. I found all the </a:t>
            </a:r>
            <a:r>
              <a:rPr lang="en-US" sz="1700" b="1" dirty="0" err="1">
                <a:solidFill>
                  <a:schemeClr val="accent2">
                    <a:lumMod val="50000"/>
                  </a:schemeClr>
                </a:solidFill>
              </a:rPr>
              <a:t>teradata</a:t>
            </a:r>
            <a:r>
              <a:rPr lang="en-US" sz="1700" b="1" dirty="0">
                <a:solidFill>
                  <a:schemeClr val="accent2">
                    <a:lumMod val="50000"/>
                  </a:schemeClr>
                </a:solidFill>
              </a:rPr>
              <a:t> scripts and job names in 3 days only also I found the source input tables to Teradata scripts which helped Maureen to decide the jobs we need to focus on</a:t>
            </a:r>
            <a:r>
              <a:rPr lang="en-US" sz="1700" b="1" dirty="0" smtClean="0">
                <a:solidFill>
                  <a:schemeClr val="accent2">
                    <a:lumMod val="50000"/>
                  </a:schemeClr>
                </a:solidFill>
              </a:rPr>
              <a:t>.</a:t>
            </a:r>
          </a:p>
          <a:p>
            <a:pPr marL="0" indent="0">
              <a:buNone/>
            </a:pPr>
            <a:endParaRPr lang="en-US" sz="1200" b="1" dirty="0" smtClean="0">
              <a:solidFill>
                <a:srgbClr val="3366FF"/>
              </a:solidFill>
            </a:endParaRPr>
          </a:p>
          <a:p>
            <a:pPr marL="0" indent="0">
              <a:buNone/>
            </a:pPr>
            <a:r>
              <a:rPr lang="en-US" sz="1700" b="1" dirty="0" smtClean="0">
                <a:solidFill>
                  <a:srgbClr val="3366FF"/>
                </a:solidFill>
              </a:rPr>
              <a:t>Time </a:t>
            </a:r>
            <a:r>
              <a:rPr lang="en-US" sz="1700" b="1" dirty="0">
                <a:solidFill>
                  <a:srgbClr val="3366FF"/>
                </a:solidFill>
              </a:rPr>
              <a:t>Period                </a:t>
            </a:r>
            <a:r>
              <a:rPr lang="en-US" sz="1700" dirty="0">
                <a:solidFill>
                  <a:schemeClr val="accent2">
                    <a:lumMod val="50000"/>
                  </a:schemeClr>
                </a:solidFill>
              </a:rPr>
              <a:t>: January</a:t>
            </a:r>
          </a:p>
          <a:p>
            <a:pPr marL="0" lvl="0" indent="0">
              <a:buNone/>
            </a:pPr>
            <a:endParaRPr lang="en-US" sz="1700" b="1" dirty="0">
              <a:solidFill>
                <a:schemeClr val="accent2">
                  <a:lumMod val="50000"/>
                </a:schemeClr>
              </a:solidFill>
            </a:endParaRPr>
          </a:p>
          <a:p>
            <a:pPr marL="0" lvl="0" indent="0">
              <a:buNone/>
            </a:pPr>
            <a:endParaRPr lang="en-US" sz="1700" b="1" dirty="0" smtClean="0">
              <a:solidFill>
                <a:schemeClr val="accent2">
                  <a:lumMod val="50000"/>
                </a:schemeClr>
              </a:solidFill>
            </a:endParaRPr>
          </a:p>
          <a:p>
            <a:pPr marL="0" lvl="0" indent="0">
              <a:buNone/>
            </a:pPr>
            <a:endParaRPr lang="en-US" sz="1700" b="1" dirty="0">
              <a:solidFill>
                <a:srgbClr val="002060"/>
              </a:solidFill>
            </a:endParaRPr>
          </a:p>
          <a:p>
            <a:endParaRPr lang="en-US" dirty="0" smtClean="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3391898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866866"/>
          </a:xfrm>
        </p:spPr>
        <p:txBody>
          <a:bodyPr/>
          <a:lstStyle/>
          <a:p>
            <a:r>
              <a:rPr lang="en-US" sz="2400" b="1" dirty="0" smtClean="0">
                <a:solidFill>
                  <a:srgbClr val="0070C0"/>
                </a:solidFill>
              </a:rPr>
              <a:t>5 - Correct </a:t>
            </a:r>
            <a:r>
              <a:rPr lang="en-US" sz="2400" b="1" dirty="0">
                <a:solidFill>
                  <a:srgbClr val="0070C0"/>
                </a:solidFill>
              </a:rPr>
              <a:t>Hadoop IE Order Fill Sequence Process</a:t>
            </a:r>
          </a:p>
        </p:txBody>
      </p:sp>
      <p:sp>
        <p:nvSpPr>
          <p:cNvPr id="3" name="Content Placeholder 2"/>
          <p:cNvSpPr>
            <a:spLocks noGrp="1"/>
          </p:cNvSpPr>
          <p:nvPr>
            <p:ph idx="1"/>
          </p:nvPr>
        </p:nvSpPr>
        <p:spPr>
          <a:xfrm>
            <a:off x="1251679" y="927279"/>
            <a:ext cx="10057186" cy="4965193"/>
          </a:xfrm>
        </p:spPr>
        <p:txBody>
          <a:bodyPr/>
          <a:lstStyle/>
          <a:p>
            <a:pPr marL="0" indent="0">
              <a:buNone/>
            </a:pPr>
            <a:r>
              <a:rPr lang="en-US" sz="1700" b="1" dirty="0" smtClean="0">
                <a:solidFill>
                  <a:srgbClr val="3366FF"/>
                </a:solidFill>
              </a:rPr>
              <a:t>Activity : </a:t>
            </a:r>
            <a:r>
              <a:rPr lang="en-US" sz="1700" dirty="0" smtClean="0">
                <a:solidFill>
                  <a:schemeClr val="accent2">
                    <a:lumMod val="50000"/>
                  </a:schemeClr>
                </a:solidFill>
              </a:rPr>
              <a:t>The order fill sequence were dealing with incorrect data. It was very critical data issue.</a:t>
            </a:r>
          </a:p>
          <a:p>
            <a:pPr marL="0" indent="0">
              <a:buNone/>
            </a:pPr>
            <a:r>
              <a:rPr lang="en-US" sz="1700" dirty="0">
                <a:solidFill>
                  <a:schemeClr val="accent2">
                    <a:lumMod val="50000"/>
                  </a:schemeClr>
                </a:solidFill>
              </a:rPr>
              <a:t>Originally, IE Hadoop scripts used a file called </a:t>
            </a:r>
            <a:r>
              <a:rPr lang="en-US" sz="1700" dirty="0" err="1">
                <a:solidFill>
                  <a:schemeClr val="accent2">
                    <a:lumMod val="50000"/>
                  </a:schemeClr>
                </a:solidFill>
              </a:rPr>
              <a:t>replenishment_day</a:t>
            </a:r>
            <a:r>
              <a:rPr lang="en-US" sz="1700" dirty="0">
                <a:solidFill>
                  <a:schemeClr val="accent2">
                    <a:lumMod val="50000"/>
                  </a:schemeClr>
                </a:solidFill>
              </a:rPr>
              <a:t> to determine active rows from tables that it uses to compare to effective and expiration dates to find the active row. The replenishment day </a:t>
            </a:r>
            <a:r>
              <a:rPr lang="en-US" sz="1700" dirty="0" err="1">
                <a:solidFill>
                  <a:schemeClr val="accent2">
                    <a:lumMod val="50000"/>
                  </a:schemeClr>
                </a:solidFill>
              </a:rPr>
              <a:t>hadoop</a:t>
            </a:r>
            <a:r>
              <a:rPr lang="en-US" sz="1700" dirty="0">
                <a:solidFill>
                  <a:schemeClr val="accent2">
                    <a:lumMod val="50000"/>
                  </a:schemeClr>
                </a:solidFill>
              </a:rPr>
              <a:t> file </a:t>
            </a:r>
            <a:r>
              <a:rPr lang="en-US" sz="1700" dirty="0" err="1" smtClean="0">
                <a:solidFill>
                  <a:schemeClr val="accent2">
                    <a:lumMod val="50000"/>
                  </a:schemeClr>
                </a:solidFill>
              </a:rPr>
              <a:t>wasnot</a:t>
            </a:r>
            <a:r>
              <a:rPr lang="en-US" sz="1700" dirty="0" smtClean="0">
                <a:solidFill>
                  <a:schemeClr val="accent2">
                    <a:lumMod val="50000"/>
                  </a:schemeClr>
                </a:solidFill>
              </a:rPr>
              <a:t> </a:t>
            </a:r>
            <a:r>
              <a:rPr lang="en-US" sz="1700" dirty="0">
                <a:solidFill>
                  <a:schemeClr val="accent2">
                    <a:lumMod val="50000"/>
                  </a:schemeClr>
                </a:solidFill>
              </a:rPr>
              <a:t>updated anymore (it has a date of 2014-04-21).  This is causing the order fill sequence process to incorrectly identify active </a:t>
            </a:r>
            <a:r>
              <a:rPr lang="en-US" sz="1700" dirty="0" err="1">
                <a:solidFill>
                  <a:schemeClr val="accent2">
                    <a:lumMod val="50000"/>
                  </a:schemeClr>
                </a:solidFill>
              </a:rPr>
              <a:t>ksn</a:t>
            </a:r>
            <a:r>
              <a:rPr lang="en-US" sz="1700" dirty="0">
                <a:solidFill>
                  <a:schemeClr val="accent2">
                    <a:lumMod val="50000"/>
                  </a:schemeClr>
                </a:solidFill>
              </a:rPr>
              <a:t> dc packs. </a:t>
            </a:r>
            <a:endParaRPr lang="en-US" sz="1700" dirty="0" smtClean="0">
              <a:solidFill>
                <a:schemeClr val="accent2">
                  <a:lumMod val="50000"/>
                </a:schemeClr>
              </a:solidFill>
            </a:endParaRPr>
          </a:p>
          <a:p>
            <a:pPr marL="0" indent="0">
              <a:buNone/>
            </a:pPr>
            <a:r>
              <a:rPr lang="en-US" sz="1700" b="1" dirty="0">
                <a:solidFill>
                  <a:srgbClr val="3366FF"/>
                </a:solidFill>
              </a:rPr>
              <a:t>Reviewed by </a:t>
            </a:r>
            <a:r>
              <a:rPr lang="en-US" sz="1800" b="1" dirty="0" smtClean="0">
                <a:solidFill>
                  <a:srgbClr val="3366FF"/>
                </a:solidFill>
              </a:rPr>
              <a:t>: </a:t>
            </a:r>
            <a:r>
              <a:rPr lang="en-US" sz="1800" dirty="0" smtClean="0">
                <a:solidFill>
                  <a:schemeClr val="accent2">
                    <a:lumMod val="50000"/>
                  </a:schemeClr>
                </a:solidFill>
              </a:rPr>
              <a:t>Maureen</a:t>
            </a:r>
            <a:r>
              <a:rPr lang="en-US" sz="1800" dirty="0">
                <a:solidFill>
                  <a:schemeClr val="accent2">
                    <a:lumMod val="50000"/>
                  </a:schemeClr>
                </a:solidFill>
              </a:rPr>
              <a:t>, </a:t>
            </a:r>
            <a:r>
              <a:rPr lang="en-US" sz="1800" dirty="0" smtClean="0">
                <a:solidFill>
                  <a:schemeClr val="accent2">
                    <a:lumMod val="50000"/>
                  </a:schemeClr>
                </a:solidFill>
              </a:rPr>
              <a:t>Terry , Jim</a:t>
            </a:r>
            <a:endParaRPr lang="en-US" sz="1800" dirty="0">
              <a:solidFill>
                <a:schemeClr val="accent2">
                  <a:lumMod val="50000"/>
                </a:schemeClr>
              </a:solidFill>
            </a:endParaRPr>
          </a:p>
          <a:p>
            <a:pPr marL="0" indent="0">
              <a:buNone/>
            </a:pPr>
            <a:endParaRPr lang="en-US" sz="1200" b="1" dirty="0" smtClean="0">
              <a:solidFill>
                <a:srgbClr val="3366FF"/>
              </a:solidFill>
            </a:endParaRPr>
          </a:p>
          <a:p>
            <a:pPr marL="0" indent="0">
              <a:buNone/>
            </a:pPr>
            <a:r>
              <a:rPr lang="en-US" sz="1700" b="1" dirty="0" smtClean="0">
                <a:solidFill>
                  <a:srgbClr val="3366FF"/>
                </a:solidFill>
              </a:rPr>
              <a:t>Work </a:t>
            </a:r>
            <a:r>
              <a:rPr lang="en-US" sz="1700" b="1" dirty="0">
                <a:solidFill>
                  <a:srgbClr val="3366FF"/>
                </a:solidFill>
              </a:rPr>
              <a:t>Efforts </a:t>
            </a:r>
            <a:r>
              <a:rPr lang="en-US" sz="1700" b="1" dirty="0" smtClean="0">
                <a:solidFill>
                  <a:srgbClr val="3366FF"/>
                </a:solidFill>
              </a:rPr>
              <a:t>: </a:t>
            </a:r>
            <a:r>
              <a:rPr lang="en-US" sz="1700" dirty="0" smtClean="0">
                <a:solidFill>
                  <a:schemeClr val="accent2">
                    <a:lumMod val="50000"/>
                  </a:schemeClr>
                </a:solidFill>
              </a:rPr>
              <a:t>I </a:t>
            </a:r>
            <a:r>
              <a:rPr lang="en-US" sz="1700" dirty="0">
                <a:solidFill>
                  <a:schemeClr val="accent2">
                    <a:lumMod val="50000"/>
                  </a:schemeClr>
                </a:solidFill>
              </a:rPr>
              <a:t>have analyzed the problem and replace replenishment files and timestamp with correct </a:t>
            </a:r>
            <a:r>
              <a:rPr lang="en-US" sz="1700" dirty="0" err="1">
                <a:solidFill>
                  <a:schemeClr val="accent2">
                    <a:lumMod val="50000"/>
                  </a:schemeClr>
                </a:solidFill>
              </a:rPr>
              <a:t>batchdate</a:t>
            </a:r>
            <a:r>
              <a:rPr lang="en-US" sz="1700" dirty="0">
                <a:solidFill>
                  <a:schemeClr val="accent2">
                    <a:lumMod val="50000"/>
                  </a:schemeClr>
                </a:solidFill>
              </a:rPr>
              <a:t> files and </a:t>
            </a:r>
            <a:r>
              <a:rPr lang="en-US" sz="1700" dirty="0" smtClean="0">
                <a:solidFill>
                  <a:schemeClr val="accent2">
                    <a:lumMod val="50000"/>
                  </a:schemeClr>
                </a:solidFill>
              </a:rPr>
              <a:t>timestamps in script. This lead to access correct </a:t>
            </a:r>
            <a:r>
              <a:rPr lang="en-US" sz="1700" dirty="0" err="1" smtClean="0">
                <a:solidFill>
                  <a:schemeClr val="accent2">
                    <a:lumMod val="50000"/>
                  </a:schemeClr>
                </a:solidFill>
              </a:rPr>
              <a:t>ksn</a:t>
            </a:r>
            <a:r>
              <a:rPr lang="en-US" sz="1700" dirty="0" smtClean="0">
                <a:solidFill>
                  <a:schemeClr val="accent2">
                    <a:lumMod val="50000"/>
                  </a:schemeClr>
                </a:solidFill>
              </a:rPr>
              <a:t> dc packs data.</a:t>
            </a:r>
          </a:p>
          <a:p>
            <a:pPr marL="400050" lvl="1" indent="0">
              <a:buNone/>
            </a:pPr>
            <a:endParaRPr lang="en-US" sz="1200" dirty="0">
              <a:solidFill>
                <a:schemeClr val="accent2">
                  <a:lumMod val="50000"/>
                </a:schemeClr>
              </a:solidFill>
            </a:endParaRPr>
          </a:p>
          <a:p>
            <a:pPr marL="0" indent="0">
              <a:buNone/>
            </a:pPr>
            <a:r>
              <a:rPr lang="en-US" sz="1700" b="1" dirty="0">
                <a:solidFill>
                  <a:srgbClr val="3366FF"/>
                </a:solidFill>
              </a:rPr>
              <a:t>Impact </a:t>
            </a:r>
            <a:r>
              <a:rPr lang="en-US" sz="1700" b="1" dirty="0" smtClean="0">
                <a:solidFill>
                  <a:srgbClr val="3366FF"/>
                </a:solidFill>
              </a:rPr>
              <a:t>:</a:t>
            </a:r>
            <a:endParaRPr lang="en-US" sz="1700" b="1" dirty="0">
              <a:solidFill>
                <a:srgbClr val="3366FF"/>
              </a:solidFill>
            </a:endParaRPr>
          </a:p>
          <a:p>
            <a:pPr marL="0" indent="0">
              <a:buNone/>
            </a:pPr>
            <a:r>
              <a:rPr lang="en-US" sz="1700" b="1" dirty="0" smtClean="0">
                <a:solidFill>
                  <a:schemeClr val="accent2">
                    <a:lumMod val="50000"/>
                  </a:schemeClr>
                </a:solidFill>
              </a:rPr>
              <a:t>Now the </a:t>
            </a:r>
            <a:r>
              <a:rPr lang="en-US" sz="1700" b="1" dirty="0" err="1" smtClean="0">
                <a:solidFill>
                  <a:schemeClr val="accent2">
                    <a:lumMod val="50000"/>
                  </a:schemeClr>
                </a:solidFill>
              </a:rPr>
              <a:t>batchdate</a:t>
            </a:r>
            <a:r>
              <a:rPr lang="en-US" sz="1700" b="1" dirty="0" smtClean="0">
                <a:solidFill>
                  <a:schemeClr val="accent2">
                    <a:lumMod val="50000"/>
                  </a:schemeClr>
                </a:solidFill>
              </a:rPr>
              <a:t> file can access </a:t>
            </a:r>
            <a:r>
              <a:rPr lang="en-US" sz="1700" b="1" dirty="0">
                <a:solidFill>
                  <a:schemeClr val="accent2">
                    <a:lumMod val="50000"/>
                  </a:schemeClr>
                </a:solidFill>
              </a:rPr>
              <a:t>5</a:t>
            </a:r>
            <a:r>
              <a:rPr lang="en-US" sz="1700" b="1" dirty="0" smtClean="0">
                <a:solidFill>
                  <a:schemeClr val="accent2">
                    <a:lumMod val="50000"/>
                  </a:schemeClr>
                </a:solidFill>
              </a:rPr>
              <a:t> years missing data and order fill sequence </a:t>
            </a:r>
            <a:r>
              <a:rPr lang="en-US" sz="1700" b="1" dirty="0" err="1" smtClean="0">
                <a:solidFill>
                  <a:schemeClr val="accent2">
                    <a:lumMod val="50000"/>
                  </a:schemeClr>
                </a:solidFill>
              </a:rPr>
              <a:t>indetifying</a:t>
            </a:r>
            <a:r>
              <a:rPr lang="en-US" sz="1700" b="1" dirty="0" smtClean="0">
                <a:solidFill>
                  <a:schemeClr val="accent2">
                    <a:lumMod val="50000"/>
                  </a:schemeClr>
                </a:solidFill>
              </a:rPr>
              <a:t> active </a:t>
            </a:r>
            <a:r>
              <a:rPr lang="en-US" sz="1700" b="1" dirty="0" err="1" smtClean="0">
                <a:solidFill>
                  <a:schemeClr val="accent2">
                    <a:lumMod val="50000"/>
                  </a:schemeClr>
                </a:solidFill>
              </a:rPr>
              <a:t>ksn</a:t>
            </a:r>
            <a:r>
              <a:rPr lang="en-US" sz="1700" b="1" dirty="0" smtClean="0">
                <a:solidFill>
                  <a:schemeClr val="accent2">
                    <a:lumMod val="50000"/>
                  </a:schemeClr>
                </a:solidFill>
              </a:rPr>
              <a:t> dc packs which helped the system </a:t>
            </a:r>
          </a:p>
          <a:p>
            <a:pPr marL="0" indent="0">
              <a:buNone/>
            </a:pPr>
            <a:r>
              <a:rPr lang="en-US" sz="1700" b="1" dirty="0" smtClean="0">
                <a:solidFill>
                  <a:schemeClr val="accent2">
                    <a:lumMod val="50000"/>
                  </a:schemeClr>
                </a:solidFill>
              </a:rPr>
              <a:t>To access active items.</a:t>
            </a:r>
          </a:p>
          <a:p>
            <a:pPr marL="0" indent="0">
              <a:buNone/>
            </a:pPr>
            <a:endParaRPr lang="en-US" sz="1200" b="1" dirty="0" smtClean="0">
              <a:solidFill>
                <a:schemeClr val="accent2">
                  <a:lumMod val="50000"/>
                </a:schemeClr>
              </a:solidFill>
            </a:endParaRPr>
          </a:p>
          <a:p>
            <a:pPr marL="0" indent="0">
              <a:buNone/>
            </a:pPr>
            <a:r>
              <a:rPr lang="en-US" sz="1800" b="1" dirty="0">
                <a:solidFill>
                  <a:srgbClr val="3366FF"/>
                </a:solidFill>
              </a:rPr>
              <a:t>Time </a:t>
            </a:r>
            <a:r>
              <a:rPr lang="en-US" sz="1800" b="1" dirty="0" smtClean="0">
                <a:solidFill>
                  <a:srgbClr val="3366FF"/>
                </a:solidFill>
              </a:rPr>
              <a:t>Period: </a:t>
            </a:r>
            <a:r>
              <a:rPr lang="en-US" sz="1600" dirty="0">
                <a:solidFill>
                  <a:schemeClr val="accent2">
                    <a:lumMod val="50000"/>
                  </a:schemeClr>
                </a:solidFill>
              </a:rPr>
              <a:t>December</a:t>
            </a:r>
          </a:p>
          <a:p>
            <a:pPr marL="0" indent="0">
              <a:buNone/>
            </a:pPr>
            <a:endParaRPr lang="en-US" sz="1700" b="1" dirty="0" smtClean="0">
              <a:solidFill>
                <a:schemeClr val="accent2">
                  <a:lumMod val="50000"/>
                </a:schemeClr>
              </a:solidFill>
            </a:endParaRPr>
          </a:p>
          <a:p>
            <a:pPr marL="400050" lvl="1" indent="0">
              <a:buNone/>
            </a:pPr>
            <a:endParaRPr lang="en-US" sz="2000" b="1" dirty="0" smtClean="0">
              <a:solidFill>
                <a:schemeClr val="accent2">
                  <a:lumMod val="50000"/>
                </a:schemeClr>
              </a:solidFill>
            </a:endParaRPr>
          </a:p>
          <a:p>
            <a:pPr marL="400050" lvl="1" indent="0">
              <a:buNone/>
            </a:pPr>
            <a:endParaRPr lang="en-US" sz="2000" b="1" dirty="0" smtClean="0">
              <a:solidFill>
                <a:schemeClr val="accent2">
                  <a:lumMod val="50000"/>
                </a:schemeClr>
              </a:solidFill>
            </a:endParaRPr>
          </a:p>
          <a:p>
            <a:pPr marL="400050" lvl="1" indent="0">
              <a:buNone/>
            </a:pPr>
            <a:r>
              <a:rPr lang="en-US" sz="2000" dirty="0">
                <a:solidFill>
                  <a:schemeClr val="accent2">
                    <a:lumMod val="50000"/>
                  </a:schemeClr>
                </a:solidFill>
              </a:rPr>
              <a:t>   </a:t>
            </a:r>
          </a:p>
        </p:txBody>
      </p:sp>
    </p:spTree>
    <p:extLst>
      <p:ext uri="{BB962C8B-B14F-4D97-AF65-F5344CB8AC3E}">
        <p14:creationId xmlns:p14="http://schemas.microsoft.com/office/powerpoint/2010/main" val="42891386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smtClean="0">
                <a:solidFill>
                  <a:srgbClr val="0070C0"/>
                </a:solidFill>
              </a:rPr>
              <a:t>6-Loss </a:t>
            </a:r>
            <a:r>
              <a:rPr lang="en-US" sz="2400" b="1" dirty="0">
                <a:solidFill>
                  <a:srgbClr val="0070C0"/>
                </a:solidFill>
              </a:rPr>
              <a:t>Sales Data Missing JIRA </a:t>
            </a:r>
          </a:p>
        </p:txBody>
      </p:sp>
      <p:sp>
        <p:nvSpPr>
          <p:cNvPr id="3" name="Content Placeholder 2"/>
          <p:cNvSpPr>
            <a:spLocks noGrp="1"/>
          </p:cNvSpPr>
          <p:nvPr>
            <p:ph idx="1"/>
          </p:nvPr>
        </p:nvSpPr>
        <p:spPr>
          <a:xfrm>
            <a:off x="1251678" y="1004553"/>
            <a:ext cx="10178322" cy="4875040"/>
          </a:xfrm>
        </p:spPr>
        <p:txBody>
          <a:bodyPr/>
          <a:lstStyle/>
          <a:p>
            <a:pPr marL="0" indent="0">
              <a:buNone/>
            </a:pPr>
            <a:r>
              <a:rPr lang="en-US" sz="1700" b="1" dirty="0">
                <a:solidFill>
                  <a:srgbClr val="3366FF"/>
                </a:solidFill>
              </a:rPr>
              <a:t>Activity </a:t>
            </a:r>
            <a:r>
              <a:rPr lang="en-US" sz="1700" b="1" dirty="0" smtClean="0">
                <a:solidFill>
                  <a:srgbClr val="3366FF"/>
                </a:solidFill>
              </a:rPr>
              <a:t>: </a:t>
            </a:r>
            <a:r>
              <a:rPr lang="en-US" sz="1700" dirty="0">
                <a:solidFill>
                  <a:schemeClr val="accent2">
                    <a:lumMod val="50000"/>
                  </a:schemeClr>
                </a:solidFill>
              </a:rPr>
              <a:t>There is an L-region process, which uses hive data</a:t>
            </a:r>
            <a:r>
              <a:rPr lang="en-US" sz="1700" dirty="0" smtClean="0">
                <a:solidFill>
                  <a:schemeClr val="accent2">
                    <a:lumMod val="50000"/>
                  </a:schemeClr>
                </a:solidFill>
              </a:rPr>
              <a:t>. The </a:t>
            </a:r>
            <a:r>
              <a:rPr lang="en-US" sz="1700" dirty="0">
                <a:solidFill>
                  <a:schemeClr val="accent2">
                    <a:lumMod val="50000"/>
                  </a:schemeClr>
                </a:solidFill>
              </a:rPr>
              <a:t>data was not update for 15 days.</a:t>
            </a:r>
          </a:p>
          <a:p>
            <a:pPr marL="0" indent="0">
              <a:buNone/>
            </a:pPr>
            <a:r>
              <a:rPr lang="en-US" sz="1700" dirty="0" smtClean="0">
                <a:solidFill>
                  <a:schemeClr val="accent2">
                    <a:lumMod val="50000"/>
                  </a:schemeClr>
                </a:solidFill>
              </a:rPr>
              <a:t>DFS team had question on this. Don Gibson involved me to find the actual cause of this data loss in sales process.</a:t>
            </a:r>
          </a:p>
          <a:p>
            <a:pPr marL="0" indent="0">
              <a:buNone/>
            </a:pPr>
            <a:r>
              <a:rPr lang="en-US" sz="1700" b="1" dirty="0">
                <a:solidFill>
                  <a:srgbClr val="3366FF"/>
                </a:solidFill>
              </a:rPr>
              <a:t>Reviewed by : </a:t>
            </a:r>
            <a:r>
              <a:rPr lang="en-US" sz="1700" dirty="0">
                <a:solidFill>
                  <a:schemeClr val="accent2">
                    <a:lumMod val="50000"/>
                  </a:schemeClr>
                </a:solidFill>
              </a:rPr>
              <a:t>Don Gibson, Maureen</a:t>
            </a:r>
          </a:p>
          <a:p>
            <a:endParaRPr lang="en-US" sz="1200" dirty="0" smtClean="0">
              <a:solidFill>
                <a:schemeClr val="accent2">
                  <a:lumMod val="50000"/>
                </a:schemeClr>
              </a:solidFill>
            </a:endParaRPr>
          </a:p>
          <a:p>
            <a:pPr marL="0" indent="0">
              <a:buNone/>
            </a:pPr>
            <a:r>
              <a:rPr lang="en-US" sz="1700" b="1" dirty="0" smtClean="0">
                <a:solidFill>
                  <a:srgbClr val="3366FF"/>
                </a:solidFill>
              </a:rPr>
              <a:t>Work Efforts : </a:t>
            </a:r>
            <a:r>
              <a:rPr lang="en-US" sz="1700" dirty="0" smtClean="0">
                <a:solidFill>
                  <a:schemeClr val="accent2">
                    <a:lumMod val="50000"/>
                  </a:schemeClr>
                </a:solidFill>
              </a:rPr>
              <a:t>The hive table did not had sales data for the 15 days. The question went to Don and Maureen.</a:t>
            </a:r>
          </a:p>
          <a:p>
            <a:pPr marL="0" indent="0">
              <a:buNone/>
            </a:pPr>
            <a:r>
              <a:rPr lang="en-US" sz="1700" dirty="0" smtClean="0">
                <a:solidFill>
                  <a:schemeClr val="accent2">
                    <a:lumMod val="50000"/>
                  </a:schemeClr>
                </a:solidFill>
              </a:rPr>
              <a:t>I analyzed the script. It had 5 different region and all the regions are updating by 5 various regions. I analyzed all the regions one by one and found the Hadoop job which is actually updating sale l region hive table. Then I found the oracle process which is creating file for this Hadoop job which is further loading the data for l-</a:t>
            </a:r>
            <a:r>
              <a:rPr lang="en-US" sz="1700" dirty="0" err="1" smtClean="0">
                <a:solidFill>
                  <a:schemeClr val="accent2">
                    <a:lumMod val="50000"/>
                  </a:schemeClr>
                </a:solidFill>
              </a:rPr>
              <a:t>regionand</a:t>
            </a:r>
            <a:r>
              <a:rPr lang="en-US" sz="1700" dirty="0" smtClean="0">
                <a:solidFill>
                  <a:schemeClr val="accent2">
                    <a:lumMod val="50000"/>
                  </a:schemeClr>
                </a:solidFill>
              </a:rPr>
              <a:t> given DFS proper justification and solution</a:t>
            </a:r>
          </a:p>
          <a:p>
            <a:pPr marL="0" indent="0">
              <a:buNone/>
            </a:pPr>
            <a:endParaRPr lang="en-US" sz="1700" b="1" dirty="0">
              <a:solidFill>
                <a:schemeClr val="accent2">
                  <a:lumMod val="50000"/>
                </a:schemeClr>
              </a:solidFill>
            </a:endParaRPr>
          </a:p>
          <a:p>
            <a:pPr marL="0" indent="0">
              <a:buNone/>
            </a:pPr>
            <a:r>
              <a:rPr lang="en-US" sz="1700" b="1" dirty="0">
                <a:solidFill>
                  <a:srgbClr val="3366FF"/>
                </a:solidFill>
              </a:rPr>
              <a:t>Impact </a:t>
            </a:r>
            <a:r>
              <a:rPr lang="en-US" sz="1700" b="1" dirty="0" smtClean="0">
                <a:solidFill>
                  <a:srgbClr val="3366FF"/>
                </a:solidFill>
              </a:rPr>
              <a:t>: </a:t>
            </a:r>
            <a:r>
              <a:rPr lang="en-US" sz="1700" b="1" dirty="0" smtClean="0">
                <a:solidFill>
                  <a:schemeClr val="accent2">
                    <a:lumMod val="50000"/>
                  </a:schemeClr>
                </a:solidFill>
              </a:rPr>
              <a:t>DFS team and Do Gibson got actual solution of this problem of loss sales data in L-region and they are now not worried about data </a:t>
            </a:r>
            <a:r>
              <a:rPr lang="en-US" sz="1700" b="1" dirty="0" err="1" smtClean="0">
                <a:solidFill>
                  <a:schemeClr val="accent2">
                    <a:lumMod val="50000"/>
                  </a:schemeClr>
                </a:solidFill>
              </a:rPr>
              <a:t>updation</a:t>
            </a:r>
            <a:endParaRPr lang="en-US" sz="1700" b="1" dirty="0" smtClean="0">
              <a:solidFill>
                <a:schemeClr val="accent2">
                  <a:lumMod val="50000"/>
                </a:schemeClr>
              </a:solidFill>
            </a:endParaRPr>
          </a:p>
          <a:p>
            <a:pPr marL="0" indent="0">
              <a:buNone/>
            </a:pPr>
            <a:endParaRPr lang="en-US" sz="1700" b="1" dirty="0" smtClean="0">
              <a:solidFill>
                <a:schemeClr val="accent2">
                  <a:lumMod val="50000"/>
                </a:schemeClr>
              </a:solidFill>
            </a:endParaRPr>
          </a:p>
          <a:p>
            <a:pPr marL="0" indent="0">
              <a:buNone/>
            </a:pPr>
            <a:r>
              <a:rPr lang="en-US" sz="1700" b="1" dirty="0" smtClean="0">
                <a:solidFill>
                  <a:srgbClr val="3366FF"/>
                </a:solidFill>
              </a:rPr>
              <a:t>Time </a:t>
            </a:r>
            <a:r>
              <a:rPr lang="en-US" sz="1700" b="1" dirty="0">
                <a:solidFill>
                  <a:srgbClr val="3366FF"/>
                </a:solidFill>
              </a:rPr>
              <a:t>Period : </a:t>
            </a:r>
            <a:r>
              <a:rPr lang="en-US" sz="1600" dirty="0">
                <a:solidFill>
                  <a:schemeClr val="accent2">
                    <a:lumMod val="50000"/>
                  </a:schemeClr>
                </a:solidFill>
              </a:rPr>
              <a:t>December</a:t>
            </a:r>
          </a:p>
          <a:p>
            <a:pPr marL="0" indent="0">
              <a:buNone/>
            </a:pPr>
            <a:endParaRPr lang="en-US" sz="1700" dirty="0">
              <a:solidFill>
                <a:schemeClr val="accent2">
                  <a:lumMod val="50000"/>
                </a:schemeClr>
              </a:solidFill>
            </a:endParaRPr>
          </a:p>
        </p:txBody>
      </p:sp>
    </p:spTree>
    <p:extLst>
      <p:ext uri="{BB962C8B-B14F-4D97-AF65-F5344CB8AC3E}">
        <p14:creationId xmlns:p14="http://schemas.microsoft.com/office/powerpoint/2010/main" val="26130141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8039" y="386366"/>
            <a:ext cx="10598064" cy="841108"/>
          </a:xfrm>
        </p:spPr>
        <p:txBody>
          <a:bodyPr/>
          <a:lstStyle/>
          <a:p>
            <a:pPr algn="ctr"/>
            <a:r>
              <a:rPr lang="en-US" sz="2400" dirty="0" smtClean="0">
                <a:solidFill>
                  <a:srgbClr val="0070C0"/>
                </a:solidFill>
                <a:latin typeface="+mj-lt"/>
                <a:cs typeface="+mj-cs"/>
              </a:rPr>
              <a:t>7-Hadoop </a:t>
            </a:r>
            <a:r>
              <a:rPr lang="en-US" sz="2400" dirty="0">
                <a:solidFill>
                  <a:srgbClr val="0070C0"/>
                </a:solidFill>
                <a:latin typeface="+mj-lt"/>
                <a:cs typeface="+mj-cs"/>
              </a:rPr>
              <a:t>questions handling</a:t>
            </a:r>
          </a:p>
        </p:txBody>
      </p:sp>
      <p:sp>
        <p:nvSpPr>
          <p:cNvPr id="3" name="Text Placeholder 2"/>
          <p:cNvSpPr>
            <a:spLocks noGrp="1"/>
          </p:cNvSpPr>
          <p:nvPr>
            <p:ph type="body" sz="quarter" idx="12"/>
          </p:nvPr>
        </p:nvSpPr>
        <p:spPr/>
        <p:txBody>
          <a:bodyPr>
            <a:normAutofit/>
          </a:bodyPr>
          <a:lstStyle/>
          <a:p>
            <a:pPr marL="0" indent="0">
              <a:buNone/>
            </a:pPr>
            <a:r>
              <a:rPr lang="en-US" sz="1700" b="1" dirty="0">
                <a:solidFill>
                  <a:srgbClr val="3366FF"/>
                </a:solidFill>
                <a:latin typeface="+mn-lt"/>
              </a:rPr>
              <a:t>Activity </a:t>
            </a:r>
            <a:r>
              <a:rPr lang="en-US" sz="1700" b="1" dirty="0" smtClean="0">
                <a:solidFill>
                  <a:srgbClr val="3366FF"/>
                </a:solidFill>
                <a:latin typeface="+mn-lt"/>
              </a:rPr>
              <a:t>: </a:t>
            </a:r>
            <a:r>
              <a:rPr lang="en-US" sz="1700" dirty="0" smtClean="0">
                <a:solidFill>
                  <a:schemeClr val="accent2">
                    <a:lumMod val="50000"/>
                  </a:schemeClr>
                </a:solidFill>
              </a:rPr>
              <a:t>Maureen considered me Hadoop expertize for handling the Hadoop technical issues and problems of Onshore, </a:t>
            </a:r>
            <a:r>
              <a:rPr lang="en-US" sz="1700" dirty="0">
                <a:solidFill>
                  <a:schemeClr val="accent2">
                    <a:lumMod val="50000"/>
                  </a:schemeClr>
                </a:solidFill>
              </a:rPr>
              <a:t>L</a:t>
            </a:r>
            <a:r>
              <a:rPr lang="en-US" sz="1700" dirty="0" smtClean="0">
                <a:solidFill>
                  <a:schemeClr val="accent2">
                    <a:lumMod val="50000"/>
                  </a:schemeClr>
                </a:solidFill>
              </a:rPr>
              <a:t>4,offshore people.</a:t>
            </a:r>
          </a:p>
          <a:p>
            <a:pPr marL="0" indent="0">
              <a:buNone/>
            </a:pPr>
            <a:r>
              <a:rPr lang="en-US" sz="1700" b="1" dirty="0">
                <a:solidFill>
                  <a:srgbClr val="3366FF"/>
                </a:solidFill>
                <a:latin typeface="+mn-lt"/>
              </a:rPr>
              <a:t>Reviewed by : </a:t>
            </a:r>
            <a:r>
              <a:rPr lang="en-US" sz="1700" dirty="0" err="1" smtClean="0">
                <a:solidFill>
                  <a:schemeClr val="accent2">
                    <a:lumMod val="50000"/>
                  </a:schemeClr>
                </a:solidFill>
              </a:rPr>
              <a:t>Maureen,Pramod</a:t>
            </a:r>
            <a:endParaRPr lang="en-US" sz="1700" b="1" dirty="0" smtClean="0">
              <a:solidFill>
                <a:srgbClr val="3366FF"/>
              </a:solidFill>
              <a:latin typeface="+mn-lt"/>
            </a:endParaRPr>
          </a:p>
          <a:p>
            <a:pPr marL="0" indent="0">
              <a:buNone/>
            </a:pPr>
            <a:endParaRPr lang="en-US" sz="1200" b="1" dirty="0" smtClean="0">
              <a:solidFill>
                <a:srgbClr val="3366FF"/>
              </a:solidFill>
              <a:latin typeface="+mn-lt"/>
            </a:endParaRPr>
          </a:p>
          <a:p>
            <a:pPr marL="0" indent="0">
              <a:buNone/>
            </a:pPr>
            <a:r>
              <a:rPr lang="en-US" sz="1700" b="1" dirty="0" smtClean="0">
                <a:solidFill>
                  <a:srgbClr val="3366FF"/>
                </a:solidFill>
                <a:latin typeface="+mn-lt"/>
              </a:rPr>
              <a:t>Work </a:t>
            </a:r>
            <a:r>
              <a:rPr lang="en-US" sz="1700" b="1" dirty="0">
                <a:solidFill>
                  <a:srgbClr val="3366FF"/>
                </a:solidFill>
                <a:latin typeface="+mn-lt"/>
              </a:rPr>
              <a:t>Efforts :- </a:t>
            </a:r>
            <a:r>
              <a:rPr lang="en-US" sz="1700" dirty="0" smtClean="0">
                <a:solidFill>
                  <a:schemeClr val="accent2">
                    <a:lumMod val="50000"/>
                  </a:schemeClr>
                </a:solidFill>
              </a:rPr>
              <a:t>Cindy cup had complex questions and queries about Hadoop. I have handled this quickly and efficient manner.</a:t>
            </a:r>
          </a:p>
          <a:p>
            <a:pPr marL="0" indent="0">
              <a:buNone/>
            </a:pPr>
            <a:r>
              <a:rPr lang="en-US" sz="1700" b="1" dirty="0" smtClean="0">
                <a:solidFill>
                  <a:srgbClr val="3366FF"/>
                </a:solidFill>
                <a:latin typeface="+mn-lt"/>
              </a:rPr>
              <a:t>Impact </a:t>
            </a:r>
            <a:r>
              <a:rPr lang="en-US" sz="1700" b="1" dirty="0">
                <a:solidFill>
                  <a:srgbClr val="3366FF"/>
                </a:solidFill>
                <a:latin typeface="+mn-lt"/>
              </a:rPr>
              <a:t>:- </a:t>
            </a:r>
            <a:r>
              <a:rPr lang="en-US" sz="1700" dirty="0" smtClean="0">
                <a:solidFill>
                  <a:schemeClr val="accent2">
                    <a:lumMod val="50000"/>
                  </a:schemeClr>
                </a:solidFill>
              </a:rPr>
              <a:t>She got solutions to her problems quickly and hence she completed her work faster and also she got knowledge about </a:t>
            </a:r>
            <a:r>
              <a:rPr lang="en-US" sz="1700" dirty="0" err="1" smtClean="0">
                <a:solidFill>
                  <a:schemeClr val="accent2">
                    <a:lumMod val="50000"/>
                  </a:schemeClr>
                </a:solidFill>
              </a:rPr>
              <a:t>hadoop</a:t>
            </a:r>
            <a:endParaRPr lang="en-US" sz="1700" dirty="0">
              <a:solidFill>
                <a:schemeClr val="accent2">
                  <a:lumMod val="50000"/>
                </a:schemeClr>
              </a:solidFill>
            </a:endParaRPr>
          </a:p>
        </p:txBody>
      </p:sp>
    </p:spTree>
    <p:extLst>
      <p:ext uri="{BB962C8B-B14F-4D97-AF65-F5344CB8AC3E}">
        <p14:creationId xmlns:p14="http://schemas.microsoft.com/office/powerpoint/2010/main" val="3996616736"/>
      </p:ext>
    </p:extLst>
  </p:cSld>
  <p:clrMapOvr>
    <a:masterClrMapping/>
  </p:clrMapOvr>
  <p:timing>
    <p:tnLst>
      <p:par>
        <p:cTn id="1" dur="indefinite" restart="never" nodeType="tmRoot"/>
      </p:par>
    </p:tnLst>
  </p:timing>
</p:sld>
</file>

<file path=ppt/theme/theme1.xml><?xml version="1.0" encoding="utf-8"?>
<a:theme xmlns:a="http://schemas.openxmlformats.org/drawingml/2006/main" name="Theme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heme2" id="{B59FAD2A-B722-4A63-9BFD-BAFAFDA126AE}" vid="{37C6C8F5-6A5A-412F-92DF-E8431B72BAB1}"/>
    </a:ext>
  </a:extLst>
</a:theme>
</file>

<file path=ppt/theme/theme10.xml><?xml version="1.0" encoding="utf-8"?>
<a:theme xmlns:a="http://schemas.openxmlformats.org/drawingml/2006/main" name="3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7_Office Theme">
  <a:themeElements>
    <a:clrScheme name="SHC">
      <a:dk1>
        <a:sysClr val="windowText" lastClr="000000"/>
      </a:dk1>
      <a:lt1>
        <a:sysClr val="window" lastClr="FFFFFF"/>
      </a:lt1>
      <a:dk2>
        <a:srgbClr val="1F497D"/>
      </a:dk2>
      <a:lt2>
        <a:srgbClr val="EEECE1"/>
      </a:lt2>
      <a:accent1>
        <a:srgbClr val="2D5A9B"/>
      </a:accent1>
      <a:accent2>
        <a:srgbClr val="E32D2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4_Office Theme">
  <a:themeElements>
    <a:clrScheme name="SHC">
      <a:dk1>
        <a:sysClr val="windowText" lastClr="000000"/>
      </a:dk1>
      <a:lt1>
        <a:sysClr val="window" lastClr="FFFFFF"/>
      </a:lt1>
      <a:dk2>
        <a:srgbClr val="1F497D"/>
      </a:dk2>
      <a:lt2>
        <a:srgbClr val="EEECE1"/>
      </a:lt2>
      <a:accent1>
        <a:srgbClr val="2D5A9B"/>
      </a:accent1>
      <a:accent2>
        <a:srgbClr val="E32D2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heme1" id="{67EC524C-53A7-430A-A102-26A13CE12462}" vid="{F9D9FD79-567C-4136-9DE5-3537CA68EED7}"/>
    </a:ext>
  </a:extLst>
</a:theme>
</file>

<file path=ppt/theme/theme5.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5_Office Theme">
  <a:themeElements>
    <a:clrScheme name="SHC">
      <a:dk1>
        <a:sysClr val="windowText" lastClr="000000"/>
      </a:dk1>
      <a:lt1>
        <a:sysClr val="window" lastClr="FFFFFF"/>
      </a:lt1>
      <a:dk2>
        <a:srgbClr val="1F497D"/>
      </a:dk2>
      <a:lt2>
        <a:srgbClr val="EEECE1"/>
      </a:lt2>
      <a:accent1>
        <a:srgbClr val="2D5A9B"/>
      </a:accent1>
      <a:accent2>
        <a:srgbClr val="E32D2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Theme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heme3" id="{15184BF8-337F-41F9-91E9-3B1824895183}" vid="{49616279-EE4B-4237-9B68-18430456C2D4}"/>
    </a:ext>
  </a:extLst>
</a:theme>
</file>

<file path=ppt/theme/theme8.xml><?xml version="1.0" encoding="utf-8"?>
<a:theme xmlns:a="http://schemas.openxmlformats.org/drawingml/2006/main" name="2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6_Office Theme">
  <a:themeElements>
    <a:clrScheme name="SHC">
      <a:dk1>
        <a:sysClr val="windowText" lastClr="000000"/>
      </a:dk1>
      <a:lt1>
        <a:sysClr val="window" lastClr="FFFFFF"/>
      </a:lt1>
      <a:dk2>
        <a:srgbClr val="1F497D"/>
      </a:dk2>
      <a:lt2>
        <a:srgbClr val="EEECE1"/>
      </a:lt2>
      <a:accent1>
        <a:srgbClr val="2D5A9B"/>
      </a:accent1>
      <a:accent2>
        <a:srgbClr val="E32D2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Theme2</Template>
  <TotalTime>4788</TotalTime>
  <Words>1721</Words>
  <Application>Microsoft Office PowerPoint</Application>
  <PresentationFormat>Widescreen</PresentationFormat>
  <Paragraphs>298</Paragraphs>
  <Slides>24</Slides>
  <Notes>0</Notes>
  <HiddenSlides>0</HiddenSlides>
  <MMClips>0</MMClips>
  <ScaleCrop>false</ScaleCrop>
  <HeadingPairs>
    <vt:vector size="8" baseType="variant">
      <vt:variant>
        <vt:lpstr>Fonts Used</vt:lpstr>
      </vt:variant>
      <vt:variant>
        <vt:i4>4</vt:i4>
      </vt:variant>
      <vt:variant>
        <vt:lpstr>Theme</vt:lpstr>
      </vt:variant>
      <vt:variant>
        <vt:i4>11</vt:i4>
      </vt:variant>
      <vt:variant>
        <vt:lpstr>Embedded OLE Servers</vt:lpstr>
      </vt:variant>
      <vt:variant>
        <vt:i4>2</vt:i4>
      </vt:variant>
      <vt:variant>
        <vt:lpstr>Slide Titles</vt:lpstr>
      </vt:variant>
      <vt:variant>
        <vt:i4>24</vt:i4>
      </vt:variant>
    </vt:vector>
  </HeadingPairs>
  <TitlesOfParts>
    <vt:vector size="41" baseType="lpstr">
      <vt:lpstr>Arial</vt:lpstr>
      <vt:lpstr>Calibri</vt:lpstr>
      <vt:lpstr>Helvetica Neue</vt:lpstr>
      <vt:lpstr>Wingdings</vt:lpstr>
      <vt:lpstr>Theme2</vt:lpstr>
      <vt:lpstr>Custom Design</vt:lpstr>
      <vt:lpstr>4_Office Theme</vt:lpstr>
      <vt:lpstr>Theme1</vt:lpstr>
      <vt:lpstr>1_Custom Design</vt:lpstr>
      <vt:lpstr>5_Office Theme</vt:lpstr>
      <vt:lpstr>Theme3</vt:lpstr>
      <vt:lpstr>2_Custom Design</vt:lpstr>
      <vt:lpstr>6_Office Theme</vt:lpstr>
      <vt:lpstr>3_Custom Design</vt:lpstr>
      <vt:lpstr>7_Office Theme</vt:lpstr>
      <vt:lpstr>Presentation</vt:lpstr>
      <vt:lpstr>Packager Shell Object</vt:lpstr>
      <vt:lpstr>SEARS</vt:lpstr>
      <vt:lpstr>Personal Details  </vt:lpstr>
      <vt:lpstr>SPECIAL ACHIEVEMENTS 1 - Abend reduction activity done  :- </vt:lpstr>
      <vt:lpstr>  2 - Optimization/Speed effort done.   </vt:lpstr>
      <vt:lpstr> 3 - Optimization/Speed effort done  </vt:lpstr>
      <vt:lpstr>4 - Teradata transformation</vt:lpstr>
      <vt:lpstr>5 - Correct Hadoop IE Order Fill Sequence Process</vt:lpstr>
      <vt:lpstr>6-Loss Sales Data Missing JIRA </vt:lpstr>
      <vt:lpstr>7-Hadoop questions handling</vt:lpstr>
      <vt:lpstr>8.1 Trainings Conducted:-</vt:lpstr>
      <vt:lpstr>8.2 Trainings Conducted:-</vt:lpstr>
      <vt:lpstr>8.3 Trainings Conducted:-</vt:lpstr>
      <vt:lpstr>9 Number of incidents worked on:  </vt:lpstr>
      <vt:lpstr>   2&gt;Frequently occurring issues </vt:lpstr>
      <vt:lpstr>10 CIR handled:- </vt:lpstr>
      <vt:lpstr>   11 Number of JIRA’s worked on </vt:lpstr>
      <vt:lpstr> </vt:lpstr>
      <vt:lpstr> 12 TCS transition activity.  </vt:lpstr>
      <vt:lpstr>13 Presentation of whitepaper in Hackathon </vt:lpstr>
      <vt:lpstr>15 Helped shift person in solving Hadoop issues</vt:lpstr>
      <vt:lpstr>Individual Goal details </vt:lpstr>
      <vt:lpstr> Brief about your last year in IDRP Team </vt:lpstr>
      <vt:lpstr>Archival of Business/Any Appreciation's:-</vt:lpstr>
      <vt:lpstr>PowerPoint Presentation</vt:lpstr>
    </vt:vector>
  </TitlesOfParts>
  <Company>Sears Holdings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SEARS</dc:title>
  <dc:creator>Shaikh, Heenasalim</dc:creator>
  <cp:lastModifiedBy>Shaikh, Heenasalim</cp:lastModifiedBy>
  <cp:revision>628</cp:revision>
  <dcterms:created xsi:type="dcterms:W3CDTF">2018-03-20T15:19:40Z</dcterms:created>
  <dcterms:modified xsi:type="dcterms:W3CDTF">2019-03-13T13:10:07Z</dcterms:modified>
</cp:coreProperties>
</file>

<file path=docProps/thumbnail.jpeg>
</file>